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75" r:id="rId1"/>
  </p:sldMasterIdLst>
  <p:notesMasterIdLst>
    <p:notesMasterId r:id="rId4"/>
  </p:notesMasterIdLst>
  <p:sldIdLst>
    <p:sldId id="264" r:id="rId2"/>
    <p:sldId id="265"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0066"/>
    <a:srgbClr val="FF99FF"/>
    <a:srgbClr val="FF66FF"/>
    <a:srgbClr val="66FF66"/>
    <a:srgbClr val="FF00FF"/>
    <a:srgbClr val="FFCCFF"/>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162" autoAdjust="0"/>
    <p:restoredTop sz="94333" autoAdjust="0"/>
  </p:normalViewPr>
  <p:slideViewPr>
    <p:cSldViewPr snapToGrid="0">
      <p:cViewPr varScale="1">
        <p:scale>
          <a:sx n="67" d="100"/>
          <a:sy n="67" d="100"/>
        </p:scale>
        <p:origin x="273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E1B25ED5-65BC-4186-96F6-A815D102BBA2}" type="datetimeFigureOut">
              <a:rPr kumimoji="1" lang="ja-JP" altLang="en-US" smtClean="0"/>
              <a:t>2026/7/10</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7B3C8EB8-8DB3-47C4-A95C-597C0DE960C7}" type="slidenum">
              <a:rPr kumimoji="1" lang="ja-JP" altLang="en-US" smtClean="0"/>
              <a:t>‹#›</a:t>
            </a:fld>
            <a:endParaRPr kumimoji="1" lang="ja-JP" altLang="en-US"/>
          </a:p>
        </p:txBody>
      </p:sp>
    </p:spTree>
    <p:extLst>
      <p:ext uri="{BB962C8B-B14F-4D97-AF65-F5344CB8AC3E}">
        <p14:creationId xmlns:p14="http://schemas.microsoft.com/office/powerpoint/2010/main" val="2675607072"/>
      </p:ext>
    </p:extLst>
  </p:cSld>
  <p:clrMap bg1="lt1" tx1="dk1" bg2="lt2" tx2="dk2" accent1="accent1" accent2="accent2" accent3="accent3" accent4="accent4" accent5="accent5" accent6="accent6" hlink="hlink" folHlink="folHlink"/>
  <p:notesStyle>
    <a:lvl1pPr marL="0" algn="l" defTabSz="538517" rtl="0" eaLnBrk="1" latinLnBrk="0" hangingPunct="1">
      <a:defRPr kumimoji="1" sz="708" kern="1200">
        <a:solidFill>
          <a:schemeClr val="tx1"/>
        </a:solidFill>
        <a:latin typeface="+mn-lt"/>
        <a:ea typeface="+mn-ea"/>
        <a:cs typeface="+mn-cs"/>
      </a:defRPr>
    </a:lvl1pPr>
    <a:lvl2pPr marL="269259" algn="l" defTabSz="538517" rtl="0" eaLnBrk="1" latinLnBrk="0" hangingPunct="1">
      <a:defRPr kumimoji="1" sz="708" kern="1200">
        <a:solidFill>
          <a:schemeClr val="tx1"/>
        </a:solidFill>
        <a:latin typeface="+mn-lt"/>
        <a:ea typeface="+mn-ea"/>
        <a:cs typeface="+mn-cs"/>
      </a:defRPr>
    </a:lvl2pPr>
    <a:lvl3pPr marL="538517" algn="l" defTabSz="538517" rtl="0" eaLnBrk="1" latinLnBrk="0" hangingPunct="1">
      <a:defRPr kumimoji="1" sz="708" kern="1200">
        <a:solidFill>
          <a:schemeClr val="tx1"/>
        </a:solidFill>
        <a:latin typeface="+mn-lt"/>
        <a:ea typeface="+mn-ea"/>
        <a:cs typeface="+mn-cs"/>
      </a:defRPr>
    </a:lvl3pPr>
    <a:lvl4pPr marL="807776" algn="l" defTabSz="538517" rtl="0" eaLnBrk="1" latinLnBrk="0" hangingPunct="1">
      <a:defRPr kumimoji="1" sz="708" kern="1200">
        <a:solidFill>
          <a:schemeClr val="tx1"/>
        </a:solidFill>
        <a:latin typeface="+mn-lt"/>
        <a:ea typeface="+mn-ea"/>
        <a:cs typeface="+mn-cs"/>
      </a:defRPr>
    </a:lvl4pPr>
    <a:lvl5pPr marL="1077034" algn="l" defTabSz="538517" rtl="0" eaLnBrk="1" latinLnBrk="0" hangingPunct="1">
      <a:defRPr kumimoji="1" sz="708" kern="1200">
        <a:solidFill>
          <a:schemeClr val="tx1"/>
        </a:solidFill>
        <a:latin typeface="+mn-lt"/>
        <a:ea typeface="+mn-ea"/>
        <a:cs typeface="+mn-cs"/>
      </a:defRPr>
    </a:lvl5pPr>
    <a:lvl6pPr marL="1346292" algn="l" defTabSz="538517" rtl="0" eaLnBrk="1" latinLnBrk="0" hangingPunct="1">
      <a:defRPr kumimoji="1" sz="708" kern="1200">
        <a:solidFill>
          <a:schemeClr val="tx1"/>
        </a:solidFill>
        <a:latin typeface="+mn-lt"/>
        <a:ea typeface="+mn-ea"/>
        <a:cs typeface="+mn-cs"/>
      </a:defRPr>
    </a:lvl6pPr>
    <a:lvl7pPr marL="1615552" algn="l" defTabSz="538517" rtl="0" eaLnBrk="1" latinLnBrk="0" hangingPunct="1">
      <a:defRPr kumimoji="1" sz="708" kern="1200">
        <a:solidFill>
          <a:schemeClr val="tx1"/>
        </a:solidFill>
        <a:latin typeface="+mn-lt"/>
        <a:ea typeface="+mn-ea"/>
        <a:cs typeface="+mn-cs"/>
      </a:defRPr>
    </a:lvl7pPr>
    <a:lvl8pPr marL="1884811" algn="l" defTabSz="538517" rtl="0" eaLnBrk="1" latinLnBrk="0" hangingPunct="1">
      <a:defRPr kumimoji="1" sz="708" kern="1200">
        <a:solidFill>
          <a:schemeClr val="tx1"/>
        </a:solidFill>
        <a:latin typeface="+mn-lt"/>
        <a:ea typeface="+mn-ea"/>
        <a:cs typeface="+mn-cs"/>
      </a:defRPr>
    </a:lvl8pPr>
    <a:lvl9pPr marL="2154069" algn="l" defTabSz="538517" rtl="0" eaLnBrk="1" latinLnBrk="0" hangingPunct="1">
      <a:defRPr kumimoji="1" sz="70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1600950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979550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17839108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白紙">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B37AB9CA-A1C8-47B9-BCEA-42FE487AD8B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2" y="0"/>
            <a:ext cx="6856437" cy="9906000"/>
          </a:xfrm>
          <a:prstGeom prst="rect">
            <a:avLst/>
          </a:prstGeom>
        </p:spPr>
      </p:pic>
      <p:sp>
        <p:nvSpPr>
          <p:cNvPr id="4" name="Title Placeholder 1">
            <a:extLst>
              <a:ext uri="{FF2B5EF4-FFF2-40B4-BE49-F238E27FC236}">
                <a16:creationId xmlns:a16="http://schemas.microsoft.com/office/drawing/2014/main" id="{9E0C03A2-3223-4848-A2D1-0605FB51618B}"/>
              </a:ext>
            </a:extLst>
          </p:cNvPr>
          <p:cNvSpPr>
            <a:spLocks noGrp="1"/>
          </p:cNvSpPr>
          <p:nvPr>
            <p:ph type="title"/>
          </p:nvPr>
        </p:nvSpPr>
        <p:spPr>
          <a:xfrm>
            <a:off x="656091" y="623097"/>
            <a:ext cx="5555116" cy="947531"/>
          </a:xfrm>
          <a:prstGeom prst="rect">
            <a:avLst/>
          </a:prstGeom>
          <a:effectLst>
            <a:glow rad="139700">
              <a:srgbClr val="005AAA">
                <a:alpha val="0"/>
              </a:srgbClr>
            </a:glow>
          </a:effectLst>
        </p:spPr>
        <p:txBody>
          <a:bodyPr vert="horz" lIns="91440" tIns="0" rIns="91440" bIns="0" rtlCol="0" anchor="ctr">
            <a:normAutofit/>
          </a:bodyPr>
          <a:lstStyle>
            <a:lvl1pPr algn="ctr">
              <a:defRPr sz="3175" b="1">
                <a:solidFill>
                  <a:schemeClr val="bg1"/>
                </a:solidFill>
                <a:effectLst>
                  <a:glow rad="190500">
                    <a:srgbClr val="E95377">
                      <a:alpha val="75000"/>
                    </a:srgbClr>
                  </a:glow>
                </a:effectLst>
              </a:defRPr>
            </a:lvl1pPr>
          </a:lstStyle>
          <a:p>
            <a:r>
              <a:rPr lang="ja-JP" altLang="en-US" dirty="0"/>
              <a:t>マスター タイトルの書式設定</a:t>
            </a:r>
            <a:endParaRPr lang="en-US" dirty="0"/>
          </a:p>
        </p:txBody>
      </p:sp>
    </p:spTree>
    <p:extLst>
      <p:ext uri="{BB962C8B-B14F-4D97-AF65-F5344CB8AC3E}">
        <p14:creationId xmlns:p14="http://schemas.microsoft.com/office/powerpoint/2010/main" val="2708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95738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1459880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3152888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309300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17444683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2927468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1943275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8D0F169-F09E-4082-9174-B0BA296CC0E9}" type="datetimeFigureOut">
              <a:rPr kumimoji="1" lang="ja-JP" altLang="en-US" smtClean="0"/>
              <a:t>2026/7/10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2013598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A8D0F169-F09E-4082-9174-B0BA296CC0E9}" type="datetimeFigureOut">
              <a:rPr kumimoji="1" lang="ja-JP" altLang="en-US" smtClean="0"/>
              <a:t>2026/7/10</a:t>
            </a:fld>
            <a:endParaRPr kumimoji="1" lang="ja-JP" altLang="en-US"/>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F0BDF648-773F-49B2-B7C1-11741861716A}" type="slidenum">
              <a:rPr kumimoji="1" lang="ja-JP" altLang="en-US" smtClean="0"/>
              <a:t>‹#›</a:t>
            </a:fld>
            <a:endParaRPr kumimoji="1" lang="ja-JP" altLang="en-US"/>
          </a:p>
        </p:txBody>
      </p:sp>
    </p:spTree>
    <p:extLst>
      <p:ext uri="{BB962C8B-B14F-4D97-AF65-F5344CB8AC3E}">
        <p14:creationId xmlns:p14="http://schemas.microsoft.com/office/powerpoint/2010/main" val="3532434741"/>
      </p:ext>
    </p:extLst>
  </p:cSld>
  <p:clrMap bg1="lt1" tx1="dk1" bg2="lt2" tx2="dk2" accent1="accent1" accent2="accent2" accent3="accent3" accent4="accent4" accent5="accent5" accent6="accent6" hlink="hlink" folHlink="folHlink"/>
  <p:sldLayoutIdLst>
    <p:sldLayoutId id="2147484576" r:id="rId1"/>
    <p:sldLayoutId id="2147484577" r:id="rId2"/>
    <p:sldLayoutId id="2147484578" r:id="rId3"/>
    <p:sldLayoutId id="2147484579" r:id="rId4"/>
    <p:sldLayoutId id="2147484580" r:id="rId5"/>
    <p:sldLayoutId id="2147484581" r:id="rId6"/>
    <p:sldLayoutId id="2147484582" r:id="rId7"/>
    <p:sldLayoutId id="2147484583" r:id="rId8"/>
    <p:sldLayoutId id="2147484584" r:id="rId9"/>
    <p:sldLayoutId id="2147484585" r:id="rId10"/>
    <p:sldLayoutId id="2147484586" r:id="rId11"/>
    <p:sldLayoutId id="2147484587" r:id="rId12"/>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masasahiro.miyagawa@nipponkayaku.co.jp"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slideLayout" Target="../slideLayouts/slideLayout1.xml"/><Relationship Id="rId1" Type="http://schemas.openxmlformats.org/officeDocument/2006/relationships/tags" Target="../tags/tag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テキスト ボックス 45">
            <a:extLst>
              <a:ext uri="{FF2B5EF4-FFF2-40B4-BE49-F238E27FC236}">
                <a16:creationId xmlns:a16="http://schemas.microsoft.com/office/drawing/2014/main" id="{5801E0FD-F72D-422E-A1AF-BE4F78091544}"/>
              </a:ext>
            </a:extLst>
          </p:cNvPr>
          <p:cNvSpPr txBox="1"/>
          <p:nvPr/>
        </p:nvSpPr>
        <p:spPr>
          <a:xfrm>
            <a:off x="1429680" y="2680752"/>
            <a:ext cx="4740260" cy="538609"/>
          </a:xfrm>
          <a:prstGeom prst="rect">
            <a:avLst/>
          </a:prstGeom>
          <a:noFill/>
        </p:spPr>
        <p:txBody>
          <a:bodyPr wrap="square" rtlCol="0">
            <a:spAutoFit/>
          </a:bodyPr>
          <a:lstStyle/>
          <a:p>
            <a:pPr defTabSz="403250"/>
            <a:r>
              <a:rPr kumimoji="0" lang="en-US" altLang="ja-JP" b="1" dirty="0">
                <a:solidFill>
                  <a:prstClr val="black"/>
                </a:solidFill>
                <a:latin typeface="メイリオ" panose="020B0604030504040204" pitchFamily="50" charset="-128"/>
                <a:ea typeface="メイリオ" panose="020B0604030504040204" pitchFamily="50" charset="-128"/>
              </a:rPr>
              <a:t>2026</a:t>
            </a:r>
            <a:r>
              <a:rPr kumimoji="0" lang="ja-JP" altLang="en-US" b="1" dirty="0">
                <a:solidFill>
                  <a:prstClr val="black"/>
                </a:solidFill>
                <a:latin typeface="メイリオ" panose="020B0604030504040204" pitchFamily="50" charset="-128"/>
                <a:ea typeface="メイリオ" panose="020B0604030504040204" pitchFamily="50" charset="-128"/>
              </a:rPr>
              <a:t>年</a:t>
            </a:r>
            <a:r>
              <a:rPr kumimoji="0" lang="en-US" altLang="ja-JP" b="1" dirty="0">
                <a:solidFill>
                  <a:prstClr val="black"/>
                </a:solidFill>
                <a:latin typeface="メイリオ" panose="020B0604030504040204" pitchFamily="50" charset="-128"/>
                <a:ea typeface="メイリオ" panose="020B0604030504040204" pitchFamily="50" charset="-128"/>
              </a:rPr>
              <a:t>7</a:t>
            </a:r>
            <a:r>
              <a:rPr kumimoji="0" lang="ja-JP" altLang="en-US" b="1" dirty="0">
                <a:solidFill>
                  <a:prstClr val="black"/>
                </a:solidFill>
                <a:latin typeface="メイリオ" panose="020B0604030504040204" pitchFamily="50" charset="-128"/>
                <a:ea typeface="メイリオ" panose="020B0604030504040204" pitchFamily="50" charset="-128"/>
              </a:rPr>
              <a:t>月</a:t>
            </a:r>
            <a:r>
              <a:rPr kumimoji="0" lang="en-US" altLang="ja-JP" b="1" dirty="0">
                <a:solidFill>
                  <a:prstClr val="black"/>
                </a:solidFill>
                <a:latin typeface="メイリオ" panose="020B0604030504040204" pitchFamily="50" charset="-128"/>
                <a:ea typeface="メイリオ" panose="020B0604030504040204" pitchFamily="50" charset="-128"/>
              </a:rPr>
              <a:t>24</a:t>
            </a:r>
            <a:r>
              <a:rPr kumimoji="0" lang="ja-JP" altLang="en-US" b="1" dirty="0">
                <a:solidFill>
                  <a:prstClr val="black"/>
                </a:solidFill>
                <a:latin typeface="メイリオ" panose="020B0604030504040204" pitchFamily="50" charset="-128"/>
                <a:ea typeface="メイリオ" panose="020B0604030504040204" pitchFamily="50" charset="-128"/>
              </a:rPr>
              <a:t>日（金）</a:t>
            </a:r>
            <a:r>
              <a:rPr kumimoji="0" lang="en-US" altLang="ja-JP" b="1" dirty="0">
                <a:solidFill>
                  <a:prstClr val="black"/>
                </a:solidFill>
                <a:latin typeface="メイリオ" panose="020B0604030504040204" pitchFamily="50" charset="-128"/>
                <a:ea typeface="メイリオ" panose="020B0604030504040204" pitchFamily="50" charset="-128"/>
              </a:rPr>
              <a:t>18</a:t>
            </a:r>
            <a:r>
              <a:rPr kumimoji="0" lang="ja-JP" altLang="en-US" b="1" dirty="0">
                <a:solidFill>
                  <a:prstClr val="black"/>
                </a:solidFill>
                <a:latin typeface="メイリオ" panose="020B0604030504040204" pitchFamily="50" charset="-128"/>
                <a:ea typeface="メイリオ" panose="020B0604030504040204" pitchFamily="50" charset="-128"/>
              </a:rPr>
              <a:t>：</a:t>
            </a:r>
            <a:r>
              <a:rPr kumimoji="0" lang="en-US" altLang="ja-JP" b="1" dirty="0">
                <a:solidFill>
                  <a:prstClr val="black"/>
                </a:solidFill>
                <a:latin typeface="メイリオ" panose="020B0604030504040204" pitchFamily="50" charset="-128"/>
                <a:ea typeface="メイリオ" panose="020B0604030504040204" pitchFamily="50" charset="-128"/>
              </a:rPr>
              <a:t>30</a:t>
            </a:r>
            <a:r>
              <a:rPr kumimoji="0" lang="ja-JP" altLang="en-US" b="1" dirty="0">
                <a:solidFill>
                  <a:prstClr val="black"/>
                </a:solidFill>
                <a:latin typeface="メイリオ" panose="020B0604030504040204" pitchFamily="50" charset="-128"/>
                <a:ea typeface="メイリオ" panose="020B0604030504040204" pitchFamily="50" charset="-128"/>
              </a:rPr>
              <a:t>～</a:t>
            </a:r>
            <a:r>
              <a:rPr kumimoji="0" lang="en-US" altLang="ja-JP" b="1" dirty="0">
                <a:solidFill>
                  <a:prstClr val="black"/>
                </a:solidFill>
                <a:latin typeface="メイリオ" panose="020B0604030504040204" pitchFamily="50" charset="-128"/>
                <a:ea typeface="メイリオ" panose="020B0604030504040204" pitchFamily="50" charset="-128"/>
              </a:rPr>
              <a:t>20</a:t>
            </a:r>
            <a:r>
              <a:rPr kumimoji="0" lang="ja-JP" altLang="en-US" b="1" dirty="0">
                <a:solidFill>
                  <a:prstClr val="black"/>
                </a:solidFill>
                <a:latin typeface="メイリオ" panose="020B0604030504040204" pitchFamily="50" charset="-128"/>
                <a:ea typeface="メイリオ" panose="020B0604030504040204" pitchFamily="50" charset="-128"/>
              </a:rPr>
              <a:t>：</a:t>
            </a:r>
            <a:r>
              <a:rPr kumimoji="0" lang="en-US" altLang="ja-JP" b="1" dirty="0">
                <a:solidFill>
                  <a:prstClr val="black"/>
                </a:solidFill>
                <a:latin typeface="メイリオ" panose="020B0604030504040204" pitchFamily="50" charset="-128"/>
                <a:ea typeface="メイリオ" panose="020B0604030504040204" pitchFamily="50" charset="-128"/>
              </a:rPr>
              <a:t>30</a:t>
            </a:r>
          </a:p>
          <a:p>
            <a:pPr defTabSz="403250"/>
            <a:r>
              <a:rPr lang="en-US" altLang="ja-JP" sz="1100" b="1" dirty="0">
                <a:solidFill>
                  <a:prstClr val="black"/>
                </a:solidFill>
                <a:latin typeface="メイリオ" panose="020B0604030504040204" pitchFamily="50" charset="-128"/>
                <a:ea typeface="メイリオ" panose="020B0604030504040204" pitchFamily="50" charset="-128"/>
              </a:rPr>
              <a:t>						</a:t>
            </a:r>
            <a:r>
              <a:rPr lang="ja-JP" altLang="en-US" sz="1050" b="1" dirty="0">
                <a:solidFill>
                  <a:prstClr val="black"/>
                </a:solidFill>
                <a:latin typeface="メイリオ" panose="020B0604030504040204" pitchFamily="50" charset="-128"/>
                <a:ea typeface="メイリオ" panose="020B0604030504040204" pitchFamily="50" charset="-128"/>
              </a:rPr>
              <a:t>＊</a:t>
            </a:r>
            <a:r>
              <a:rPr lang="en-US" altLang="ja-JP" sz="1050" b="1" dirty="0">
                <a:solidFill>
                  <a:prstClr val="black"/>
                </a:solidFill>
                <a:latin typeface="メイリオ" panose="020B0604030504040204" pitchFamily="50" charset="-128"/>
                <a:ea typeface="メイリオ" panose="020B0604030504040204" pitchFamily="50" charset="-128"/>
              </a:rPr>
              <a:t>10</a:t>
            </a:r>
            <a:r>
              <a:rPr lang="ja-JP" altLang="en-US" sz="1050" b="1" dirty="0">
                <a:solidFill>
                  <a:prstClr val="black"/>
                </a:solidFill>
                <a:latin typeface="メイリオ" panose="020B0604030504040204" pitchFamily="50" charset="-128"/>
                <a:ea typeface="メイリオ" panose="020B0604030504040204" pitchFamily="50" charset="-128"/>
              </a:rPr>
              <a:t>分前より接続開始致します。</a:t>
            </a:r>
            <a:endParaRPr lang="ja-JP" altLang="en-US" sz="1588" dirty="0">
              <a:solidFill>
                <a:prstClr val="black"/>
              </a:solidFill>
              <a:latin typeface="メイリオ" panose="020B0604030504040204" pitchFamily="50" charset="-128"/>
              <a:ea typeface="メイリオ" panose="020B0604030504040204" pitchFamily="50" charset="-128"/>
            </a:endParaRPr>
          </a:p>
        </p:txBody>
      </p:sp>
      <p:sp>
        <p:nvSpPr>
          <p:cNvPr id="47" name="テキスト ボックス 46">
            <a:extLst>
              <a:ext uri="{FF2B5EF4-FFF2-40B4-BE49-F238E27FC236}">
                <a16:creationId xmlns:a16="http://schemas.microsoft.com/office/drawing/2014/main" id="{06A7DE4C-436E-4087-9276-80AA036B41D7}"/>
              </a:ext>
            </a:extLst>
          </p:cNvPr>
          <p:cNvSpPr txBox="1"/>
          <p:nvPr/>
        </p:nvSpPr>
        <p:spPr>
          <a:xfrm>
            <a:off x="1455541" y="3183701"/>
            <a:ext cx="5068145" cy="369332"/>
          </a:xfrm>
          <a:prstGeom prst="rect">
            <a:avLst/>
          </a:prstGeom>
          <a:noFill/>
        </p:spPr>
        <p:txBody>
          <a:bodyPr wrap="square" rtlCol="0">
            <a:spAutoFit/>
          </a:bodyPr>
          <a:lstStyle/>
          <a:p>
            <a:pPr defTabSz="403250"/>
            <a:r>
              <a:rPr lang="en-US" altLang="ja-JP" b="1" dirty="0">
                <a:solidFill>
                  <a:prstClr val="black"/>
                </a:solidFill>
                <a:latin typeface="メイリオ"/>
                <a:ea typeface="メイリオ"/>
              </a:rPr>
              <a:t>Web</a:t>
            </a:r>
            <a:r>
              <a:rPr lang="ja-JP" altLang="en-US" b="1" dirty="0">
                <a:solidFill>
                  <a:prstClr val="black"/>
                </a:solidFill>
                <a:latin typeface="メイリオ"/>
                <a:ea typeface="メイリオ"/>
              </a:rPr>
              <a:t>配信（</a:t>
            </a:r>
            <a:r>
              <a:rPr lang="en-US" altLang="ja-JP" b="1" dirty="0">
                <a:solidFill>
                  <a:prstClr val="black"/>
                </a:solidFill>
                <a:latin typeface="メイリオ"/>
                <a:ea typeface="メイリオ"/>
              </a:rPr>
              <a:t>Zoom</a:t>
            </a:r>
            <a:r>
              <a:rPr lang="ja-JP" altLang="en-US" b="1" dirty="0">
                <a:solidFill>
                  <a:prstClr val="black"/>
                </a:solidFill>
                <a:latin typeface="メイリオ"/>
                <a:ea typeface="メイリオ"/>
              </a:rPr>
              <a:t>ミーティング）</a:t>
            </a:r>
            <a:endParaRPr lang="ja-JP" altLang="en-US" dirty="0">
              <a:solidFill>
                <a:prstClr val="black"/>
              </a:solidFill>
              <a:latin typeface="メイリオ"/>
              <a:ea typeface="メイリオ"/>
            </a:endParaRPr>
          </a:p>
        </p:txBody>
      </p:sp>
      <p:sp>
        <p:nvSpPr>
          <p:cNvPr id="50" name="四角形: 角を丸くする 49">
            <a:extLst>
              <a:ext uri="{FF2B5EF4-FFF2-40B4-BE49-F238E27FC236}">
                <a16:creationId xmlns:a16="http://schemas.microsoft.com/office/drawing/2014/main" id="{AA06B6D6-78FB-4C71-BBD8-7D0A85C02CC6}"/>
              </a:ext>
            </a:extLst>
          </p:cNvPr>
          <p:cNvSpPr/>
          <p:nvPr/>
        </p:nvSpPr>
        <p:spPr>
          <a:xfrm>
            <a:off x="632644" y="3171929"/>
            <a:ext cx="738956" cy="379348"/>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1400" b="1" dirty="0">
                <a:solidFill>
                  <a:prstClr val="white"/>
                </a:solidFill>
                <a:latin typeface="メイリオ" panose="020B0604030504040204" pitchFamily="50" charset="-128"/>
                <a:ea typeface="メイリオ" panose="020B0604030504040204" pitchFamily="50" charset="-128"/>
              </a:rPr>
              <a:t>形式</a:t>
            </a:r>
          </a:p>
        </p:txBody>
      </p:sp>
      <p:sp>
        <p:nvSpPr>
          <p:cNvPr id="54" name="テキスト ボックス 53">
            <a:extLst>
              <a:ext uri="{FF2B5EF4-FFF2-40B4-BE49-F238E27FC236}">
                <a16:creationId xmlns:a16="http://schemas.microsoft.com/office/drawing/2014/main" id="{4B9AB72D-97B9-423F-8D16-D3389ACA1F16}"/>
              </a:ext>
            </a:extLst>
          </p:cNvPr>
          <p:cNvSpPr txBox="1"/>
          <p:nvPr/>
        </p:nvSpPr>
        <p:spPr>
          <a:xfrm>
            <a:off x="403000" y="9234682"/>
            <a:ext cx="6012144" cy="276999"/>
          </a:xfrm>
          <a:prstGeom prst="rect">
            <a:avLst/>
          </a:prstGeom>
          <a:noFill/>
        </p:spPr>
        <p:txBody>
          <a:bodyPr wrap="square" rtlCol="0">
            <a:spAutoFit/>
          </a:bodyPr>
          <a:lstStyle/>
          <a:p>
            <a:pPr algn="ctr" defTabSz="403250"/>
            <a:r>
              <a:rPr kumimoji="0" lang="ja-JP" altLang="en-US" sz="1200" b="1" dirty="0">
                <a:ln>
                  <a:solidFill>
                    <a:prstClr val="white">
                      <a:lumMod val="50000"/>
                    </a:prstClr>
                  </a:solidFill>
                </a:ln>
                <a:solidFill>
                  <a:prstClr val="white"/>
                </a:solidFill>
                <a:latin typeface="メイリオ"/>
                <a:ea typeface="メイリオ"/>
              </a:rPr>
              <a:t>共催：乳腺画像・病理カンファレンス・日本化薬株式会社</a:t>
            </a:r>
            <a:endParaRPr lang="ja-JP" altLang="en-US" sz="1200" b="1" dirty="0">
              <a:ln>
                <a:solidFill>
                  <a:prstClr val="white">
                    <a:lumMod val="50000"/>
                  </a:prstClr>
                </a:solidFill>
              </a:ln>
              <a:solidFill>
                <a:prstClr val="white"/>
              </a:solidFill>
              <a:latin typeface="メイリオ"/>
              <a:ea typeface="メイリオ"/>
            </a:endParaRPr>
          </a:p>
        </p:txBody>
      </p:sp>
      <p:sp>
        <p:nvSpPr>
          <p:cNvPr id="81" name="タイトル 80">
            <a:extLst>
              <a:ext uri="{FF2B5EF4-FFF2-40B4-BE49-F238E27FC236}">
                <a16:creationId xmlns:a16="http://schemas.microsoft.com/office/drawing/2014/main" id="{2F05987C-0C53-47A0-98EA-B51E7CE649E8}"/>
              </a:ext>
            </a:extLst>
          </p:cNvPr>
          <p:cNvSpPr>
            <a:spLocks noGrp="1"/>
          </p:cNvSpPr>
          <p:nvPr>
            <p:ph type="title"/>
          </p:nvPr>
        </p:nvSpPr>
        <p:spPr>
          <a:xfrm>
            <a:off x="25080" y="504735"/>
            <a:ext cx="6667500" cy="586144"/>
          </a:xfrm>
        </p:spPr>
        <p:txBody>
          <a:bodyPr>
            <a:normAutofit fontScale="90000"/>
          </a:bodyPr>
          <a:lstStyle/>
          <a:p>
            <a:br>
              <a:rPr lang="en-US" altLang="ja-JP" sz="2000" dirty="0">
                <a:latin typeface="メイリオ" panose="020B0604030504040204" pitchFamily="50" charset="-128"/>
                <a:ea typeface="メイリオ" panose="020B0604030504040204" pitchFamily="50" charset="-128"/>
              </a:rPr>
            </a:br>
            <a:r>
              <a:rPr lang="ja-JP" altLang="en-US" sz="2200" dirty="0">
                <a:latin typeface="メイリオ" panose="020B0604030504040204" pitchFamily="50" charset="-128"/>
                <a:ea typeface="メイリオ" panose="020B0604030504040204" pitchFamily="50" charset="-128"/>
              </a:rPr>
              <a:t>第</a:t>
            </a:r>
            <a:r>
              <a:rPr lang="en-US" altLang="ja-JP" sz="2200" dirty="0">
                <a:latin typeface="メイリオ" panose="020B0604030504040204" pitchFamily="50" charset="-128"/>
                <a:ea typeface="メイリオ" panose="020B0604030504040204" pitchFamily="50" charset="-128"/>
              </a:rPr>
              <a:t>45</a:t>
            </a:r>
            <a:r>
              <a:rPr lang="ja-JP" altLang="en-US" sz="2200" dirty="0">
                <a:latin typeface="メイリオ" panose="020B0604030504040204" pitchFamily="50" charset="-128"/>
                <a:ea typeface="メイリオ" panose="020B0604030504040204" pitchFamily="50" charset="-128"/>
              </a:rPr>
              <a:t>回乳腺画像・病理カンファレンスのご案内</a:t>
            </a:r>
            <a:br>
              <a:rPr lang="en-US" altLang="ja-JP" sz="2200" dirty="0">
                <a:latin typeface="メイリオ" panose="020B0604030504040204" pitchFamily="50" charset="-128"/>
                <a:ea typeface="メイリオ" panose="020B0604030504040204" pitchFamily="50" charset="-128"/>
              </a:rPr>
            </a:br>
            <a:endParaRPr lang="ja-JP" altLang="en-US" sz="1940" dirty="0"/>
          </a:p>
        </p:txBody>
      </p:sp>
      <p:sp>
        <p:nvSpPr>
          <p:cNvPr id="40" name="四角形: 角を丸くする 39">
            <a:extLst>
              <a:ext uri="{FF2B5EF4-FFF2-40B4-BE49-F238E27FC236}">
                <a16:creationId xmlns:a16="http://schemas.microsoft.com/office/drawing/2014/main" id="{8259B9ED-23EC-4D0D-8C34-2DCC049F610A}"/>
              </a:ext>
            </a:extLst>
          </p:cNvPr>
          <p:cNvSpPr/>
          <p:nvPr/>
        </p:nvSpPr>
        <p:spPr>
          <a:xfrm>
            <a:off x="409433" y="6455530"/>
            <a:ext cx="6005711" cy="342528"/>
          </a:xfrm>
          <a:prstGeom prst="roundRect">
            <a:avLst>
              <a:gd name="adj" fmla="val 50000"/>
            </a:avLst>
          </a:prstGeom>
          <a:solidFill>
            <a:srgbClr val="FF6699"/>
          </a:solidFill>
          <a:ln w="15875">
            <a:noFill/>
          </a:ln>
        </p:spPr>
        <p:style>
          <a:lnRef idx="2">
            <a:schemeClr val="accent1">
              <a:shade val="50000"/>
            </a:schemeClr>
          </a:lnRef>
          <a:fillRef idx="1">
            <a:schemeClr val="accent1"/>
          </a:fillRef>
          <a:effectRef idx="0">
            <a:schemeClr val="accent1"/>
          </a:effectRef>
          <a:fontRef idx="minor">
            <a:schemeClr val="lt1"/>
          </a:fontRef>
        </p:style>
        <p:txBody>
          <a:bodyPr tIns="63503" rtlCol="0" anchor="ctr"/>
          <a:lstStyle/>
          <a:p>
            <a:pPr algn="ctr" defTabSz="403250"/>
            <a:r>
              <a:rPr lang="ja-JP" altLang="en-US" sz="1600" b="1" dirty="0">
                <a:solidFill>
                  <a:prstClr val="white"/>
                </a:solidFill>
                <a:latin typeface="メイリオ" panose="020B0604030504040204" pitchFamily="50" charset="-128"/>
                <a:ea typeface="メイリオ" panose="020B0604030504040204" pitchFamily="50" charset="-128"/>
              </a:rPr>
              <a:t>第二部　「症例検討」　　</a:t>
            </a:r>
            <a:r>
              <a:rPr lang="en-US" altLang="ja-JP" sz="1600" b="1" dirty="0">
                <a:solidFill>
                  <a:prstClr val="white"/>
                </a:solidFill>
                <a:latin typeface="メイリオ" panose="020B0604030504040204" pitchFamily="50" charset="-128"/>
                <a:ea typeface="メイリオ" panose="020B0604030504040204" pitchFamily="50" charset="-128"/>
              </a:rPr>
              <a:t>19</a:t>
            </a:r>
            <a:r>
              <a:rPr lang="ja-JP" altLang="en-US" sz="1600" b="1" dirty="0">
                <a:solidFill>
                  <a:prstClr val="white"/>
                </a:solidFill>
                <a:latin typeface="メイリオ" panose="020B0604030504040204" pitchFamily="50" charset="-128"/>
                <a:ea typeface="メイリオ" panose="020B0604030504040204" pitchFamily="50" charset="-128"/>
              </a:rPr>
              <a:t>：</a:t>
            </a:r>
            <a:r>
              <a:rPr lang="en-US" altLang="ja-JP" sz="1600" b="1" dirty="0">
                <a:solidFill>
                  <a:prstClr val="white"/>
                </a:solidFill>
                <a:latin typeface="メイリオ" panose="020B0604030504040204" pitchFamily="50" charset="-128"/>
                <a:ea typeface="メイリオ" panose="020B0604030504040204" pitchFamily="50" charset="-128"/>
              </a:rPr>
              <a:t>15</a:t>
            </a:r>
            <a:r>
              <a:rPr lang="ja-JP" altLang="en-US" sz="1600" b="1" dirty="0">
                <a:solidFill>
                  <a:prstClr val="white"/>
                </a:solidFill>
                <a:latin typeface="メイリオ" panose="020B0604030504040204" pitchFamily="50" charset="-128"/>
                <a:ea typeface="メイリオ" panose="020B0604030504040204" pitchFamily="50" charset="-128"/>
              </a:rPr>
              <a:t>～</a:t>
            </a:r>
            <a:r>
              <a:rPr lang="en-US" altLang="ja-JP" sz="1600" b="1" dirty="0">
                <a:solidFill>
                  <a:prstClr val="white"/>
                </a:solidFill>
                <a:latin typeface="メイリオ" panose="020B0604030504040204" pitchFamily="50" charset="-128"/>
                <a:ea typeface="メイリオ" panose="020B0604030504040204" pitchFamily="50" charset="-128"/>
              </a:rPr>
              <a:t>20</a:t>
            </a:r>
            <a:r>
              <a:rPr lang="ja-JP" altLang="en-US" sz="1600" b="1" dirty="0">
                <a:solidFill>
                  <a:prstClr val="white"/>
                </a:solidFill>
                <a:latin typeface="メイリオ" panose="020B0604030504040204" pitchFamily="50" charset="-128"/>
                <a:ea typeface="メイリオ" panose="020B0604030504040204" pitchFamily="50" charset="-128"/>
              </a:rPr>
              <a:t>：</a:t>
            </a:r>
            <a:r>
              <a:rPr lang="en-US" altLang="ja-JP" sz="1600" b="1" dirty="0">
                <a:solidFill>
                  <a:prstClr val="white"/>
                </a:solidFill>
                <a:latin typeface="メイリオ" panose="020B0604030504040204" pitchFamily="50" charset="-128"/>
                <a:ea typeface="メイリオ" panose="020B0604030504040204" pitchFamily="50" charset="-128"/>
              </a:rPr>
              <a:t>30</a:t>
            </a:r>
            <a:r>
              <a:rPr lang="ja-JP" altLang="en-US" sz="1600" b="1" dirty="0">
                <a:solidFill>
                  <a:prstClr val="white"/>
                </a:solidFill>
                <a:latin typeface="メイリオ" panose="020B0604030504040204" pitchFamily="50" charset="-128"/>
                <a:ea typeface="メイリオ" panose="020B0604030504040204" pitchFamily="50" charset="-128"/>
              </a:rPr>
              <a:t>　　　</a:t>
            </a:r>
            <a:r>
              <a:rPr lang="ja-JP" altLang="en-US" sz="926" b="1" dirty="0">
                <a:solidFill>
                  <a:prstClr val="white"/>
                </a:solidFill>
                <a:latin typeface="メイリオ" panose="020B0604030504040204" pitchFamily="50" charset="-128"/>
                <a:ea typeface="メイリオ" panose="020B0604030504040204" pitchFamily="50" charset="-128"/>
              </a:rPr>
              <a:t>　　　　　　　　　　　　　　　　　　　　</a:t>
            </a:r>
          </a:p>
        </p:txBody>
      </p:sp>
      <p:sp>
        <p:nvSpPr>
          <p:cNvPr id="36" name="テキスト ボックス 35">
            <a:extLst>
              <a:ext uri="{FF2B5EF4-FFF2-40B4-BE49-F238E27FC236}">
                <a16:creationId xmlns:a16="http://schemas.microsoft.com/office/drawing/2014/main" id="{06678E0D-B4C9-4E21-8D75-D11D28D12BF3}"/>
              </a:ext>
            </a:extLst>
          </p:cNvPr>
          <p:cNvSpPr txBox="1"/>
          <p:nvPr/>
        </p:nvSpPr>
        <p:spPr>
          <a:xfrm>
            <a:off x="410954" y="8506658"/>
            <a:ext cx="6064291" cy="698653"/>
          </a:xfrm>
          <a:prstGeom prst="rect">
            <a:avLst/>
          </a:prstGeom>
          <a:noFill/>
        </p:spPr>
        <p:txBody>
          <a:bodyPr wrap="square" rtlCol="0">
            <a:spAutoFit/>
          </a:bodyPr>
          <a:lstStyle/>
          <a:p>
            <a:pPr defTabSz="403250"/>
            <a:r>
              <a:rPr kumimoji="0" lang="ja-JP" altLang="en-US" sz="970" b="1" dirty="0">
                <a:solidFill>
                  <a:srgbClr val="E95377"/>
                </a:solidFill>
                <a:latin typeface="メイリオ" panose="020B0604030504040204" pitchFamily="50" charset="-128"/>
                <a:ea typeface="メイリオ" panose="020B0604030504040204" pitchFamily="50" charset="-128"/>
              </a:rPr>
              <a:t>・・・・・・・・・・・・・・・・・・・・・・・・・・・・・・・・・・・・・・・・・・・・・・・</a:t>
            </a:r>
            <a:r>
              <a:rPr lang="ja-JP" altLang="ja-JP" sz="1000" dirty="0">
                <a:latin typeface="メイリオ" panose="020B0604030504040204" pitchFamily="50" charset="-128"/>
                <a:ea typeface="メイリオ" panose="020B0604030504040204" pitchFamily="50" charset="-128"/>
                <a:cs typeface="ＭＳ 明朝" panose="02020609040205080304" pitchFamily="17" charset="-128"/>
              </a:rPr>
              <a:t>乳腺･画像病理カンファレンスの開催スケジュールにつきましては、</a:t>
            </a:r>
            <a:r>
              <a:rPr lang="ja-JP" altLang="en-US" sz="1000" dirty="0">
                <a:latin typeface="メイリオ" panose="020B0604030504040204" pitchFamily="50" charset="-128"/>
                <a:ea typeface="メイリオ" panose="020B0604030504040204" pitchFamily="50" charset="-128"/>
                <a:cs typeface="ＭＳ 明朝" panose="02020609040205080304" pitchFamily="17" charset="-128"/>
              </a:rPr>
              <a:t>埼玉乳がんケア・サポートグループ</a:t>
            </a:r>
            <a:r>
              <a:rPr lang="en-US" altLang="ja-JP" sz="1000" dirty="0">
                <a:latin typeface="メイリオ" panose="020B0604030504040204" pitchFamily="50" charset="-128"/>
                <a:ea typeface="メイリオ" panose="020B0604030504040204" pitchFamily="50" charset="-128"/>
                <a:cs typeface="ＭＳ 明朝" panose="02020609040205080304" pitchFamily="17" charset="-128"/>
              </a:rPr>
              <a:t>(SBCCSG)</a:t>
            </a:r>
            <a:r>
              <a:rPr lang="ja-JP" altLang="ja-JP" sz="1000" dirty="0">
                <a:latin typeface="メイリオ" panose="020B0604030504040204" pitchFamily="50" charset="-128"/>
                <a:ea typeface="メイリオ" panose="020B0604030504040204" pitchFamily="50" charset="-128"/>
                <a:cs typeface="ＭＳ 明朝" panose="02020609040205080304" pitchFamily="17" charset="-128"/>
              </a:rPr>
              <a:t>ホームページに掲載されておりますのでご参照下さい。</a:t>
            </a:r>
          </a:p>
          <a:p>
            <a:pPr defTabSz="403250"/>
            <a:endParaRPr kumimoji="0" lang="en-US" altLang="ja-JP" sz="970" b="1" dirty="0">
              <a:solidFill>
                <a:srgbClr val="E95377"/>
              </a:solidFill>
              <a:latin typeface="メイリオ" panose="020B0604030504040204" pitchFamily="50" charset="-128"/>
              <a:ea typeface="メイリオ" panose="020B0604030504040204" pitchFamily="50" charset="-128"/>
            </a:endParaRPr>
          </a:p>
        </p:txBody>
      </p:sp>
      <p:sp>
        <p:nvSpPr>
          <p:cNvPr id="25" name="四角形: 角を丸くする 39">
            <a:extLst>
              <a:ext uri="{FF2B5EF4-FFF2-40B4-BE49-F238E27FC236}">
                <a16:creationId xmlns:a16="http://schemas.microsoft.com/office/drawing/2014/main" id="{8259B9ED-23EC-4D0D-8C34-2DCC049F610A}"/>
              </a:ext>
            </a:extLst>
          </p:cNvPr>
          <p:cNvSpPr/>
          <p:nvPr/>
        </p:nvSpPr>
        <p:spPr>
          <a:xfrm>
            <a:off x="354180" y="8427652"/>
            <a:ext cx="6152101" cy="60023"/>
          </a:xfrm>
          <a:prstGeom prst="roundRect">
            <a:avLst>
              <a:gd name="adj" fmla="val 50000"/>
            </a:avLst>
          </a:prstGeom>
          <a:solidFill>
            <a:srgbClr val="EF91A1"/>
          </a:solidFill>
          <a:ln w="15875">
            <a:noFill/>
          </a:ln>
        </p:spPr>
        <p:style>
          <a:lnRef idx="2">
            <a:schemeClr val="accent1">
              <a:shade val="50000"/>
            </a:schemeClr>
          </a:lnRef>
          <a:fillRef idx="1">
            <a:schemeClr val="accent1"/>
          </a:fillRef>
          <a:effectRef idx="0">
            <a:schemeClr val="accent1"/>
          </a:effectRef>
          <a:fontRef idx="minor">
            <a:schemeClr val="lt1"/>
          </a:fontRef>
        </p:style>
        <p:txBody>
          <a:bodyPr tIns="63503" rtlCol="0" anchor="ctr"/>
          <a:lstStyle/>
          <a:p>
            <a:pPr defTabSz="403250"/>
            <a:r>
              <a:rPr lang="ja-JP" altLang="en-US" sz="1411" b="1" dirty="0">
                <a:solidFill>
                  <a:prstClr val="white"/>
                </a:solidFill>
                <a:latin typeface="メイリオ"/>
                <a:ea typeface="メイリオ"/>
              </a:rPr>
              <a:t>　　　　　　　　　　　　</a:t>
            </a:r>
            <a:r>
              <a:rPr lang="ja-JP" altLang="en-US" sz="926" b="1" dirty="0">
                <a:solidFill>
                  <a:prstClr val="white"/>
                </a:solidFill>
                <a:latin typeface="メイリオ"/>
                <a:ea typeface="メイリオ"/>
              </a:rPr>
              <a:t>　　　　　　　　　　　　　　　　　　　　　</a:t>
            </a:r>
          </a:p>
        </p:txBody>
      </p:sp>
      <p:sp>
        <p:nvSpPr>
          <p:cNvPr id="35" name="四角形: 角を丸くする 39">
            <a:extLst>
              <a:ext uri="{FF2B5EF4-FFF2-40B4-BE49-F238E27FC236}">
                <a16:creationId xmlns:a16="http://schemas.microsoft.com/office/drawing/2014/main" id="{8259B9ED-23EC-4D0D-8C34-2DCC049F610A}"/>
              </a:ext>
            </a:extLst>
          </p:cNvPr>
          <p:cNvSpPr/>
          <p:nvPr/>
        </p:nvSpPr>
        <p:spPr>
          <a:xfrm>
            <a:off x="409433" y="4802282"/>
            <a:ext cx="6005712" cy="339844"/>
          </a:xfrm>
          <a:prstGeom prst="roundRect">
            <a:avLst>
              <a:gd name="adj" fmla="val 50000"/>
            </a:avLst>
          </a:prstGeom>
          <a:solidFill>
            <a:srgbClr val="FF6699"/>
          </a:solidFill>
          <a:ln w="15875">
            <a:noFill/>
          </a:ln>
        </p:spPr>
        <p:style>
          <a:lnRef idx="2">
            <a:schemeClr val="accent1">
              <a:shade val="50000"/>
            </a:schemeClr>
          </a:lnRef>
          <a:fillRef idx="1">
            <a:schemeClr val="accent1"/>
          </a:fillRef>
          <a:effectRef idx="0">
            <a:schemeClr val="accent1"/>
          </a:effectRef>
          <a:fontRef idx="minor">
            <a:schemeClr val="lt1"/>
          </a:fontRef>
        </p:style>
        <p:txBody>
          <a:bodyPr tIns="63503" rtlCol="0" anchor="ctr"/>
          <a:lstStyle/>
          <a:p>
            <a:pPr algn="ctr" defTabSz="403250"/>
            <a:r>
              <a:rPr lang="ja-JP" altLang="en-US" sz="1600" b="1" dirty="0">
                <a:solidFill>
                  <a:prstClr val="white"/>
                </a:solidFill>
                <a:latin typeface="メイリオ" panose="020B0604030504040204" pitchFamily="50" charset="-128"/>
                <a:ea typeface="メイリオ" panose="020B0604030504040204" pitchFamily="50" charset="-128"/>
              </a:rPr>
              <a:t>第一部　「講演」　　</a:t>
            </a:r>
            <a:r>
              <a:rPr lang="en-US" altLang="ja-JP" sz="1600" b="1" dirty="0">
                <a:solidFill>
                  <a:prstClr val="white"/>
                </a:solidFill>
                <a:latin typeface="メイリオ" panose="020B0604030504040204" pitchFamily="50" charset="-128"/>
                <a:ea typeface="メイリオ" panose="020B0604030504040204" pitchFamily="50" charset="-128"/>
              </a:rPr>
              <a:t>18</a:t>
            </a:r>
            <a:r>
              <a:rPr lang="ja-JP" altLang="en-US" sz="1600" b="1" dirty="0">
                <a:solidFill>
                  <a:prstClr val="white"/>
                </a:solidFill>
                <a:latin typeface="メイリオ" panose="020B0604030504040204" pitchFamily="50" charset="-128"/>
                <a:ea typeface="メイリオ" panose="020B0604030504040204" pitchFamily="50" charset="-128"/>
              </a:rPr>
              <a:t>：</a:t>
            </a:r>
            <a:r>
              <a:rPr lang="en-US" altLang="ja-JP" sz="1600" b="1" dirty="0">
                <a:solidFill>
                  <a:prstClr val="white"/>
                </a:solidFill>
                <a:latin typeface="メイリオ" panose="020B0604030504040204" pitchFamily="50" charset="-128"/>
                <a:ea typeface="メイリオ" panose="020B0604030504040204" pitchFamily="50" charset="-128"/>
              </a:rPr>
              <a:t>35</a:t>
            </a:r>
            <a:r>
              <a:rPr lang="ja-JP" altLang="en-US" sz="1600" b="1" dirty="0">
                <a:solidFill>
                  <a:prstClr val="white"/>
                </a:solidFill>
                <a:latin typeface="メイリオ" panose="020B0604030504040204" pitchFamily="50" charset="-128"/>
                <a:ea typeface="メイリオ" panose="020B0604030504040204" pitchFamily="50" charset="-128"/>
              </a:rPr>
              <a:t>～</a:t>
            </a:r>
            <a:r>
              <a:rPr lang="en-US" altLang="ja-JP" sz="1600" b="1" dirty="0">
                <a:solidFill>
                  <a:prstClr val="white"/>
                </a:solidFill>
                <a:latin typeface="メイリオ" panose="020B0604030504040204" pitchFamily="50" charset="-128"/>
                <a:ea typeface="メイリオ" panose="020B0604030504040204" pitchFamily="50" charset="-128"/>
              </a:rPr>
              <a:t>19</a:t>
            </a:r>
            <a:r>
              <a:rPr lang="ja-JP" altLang="en-US" sz="1600" b="1" dirty="0">
                <a:solidFill>
                  <a:prstClr val="white"/>
                </a:solidFill>
                <a:latin typeface="メイリオ" panose="020B0604030504040204" pitchFamily="50" charset="-128"/>
                <a:ea typeface="メイリオ" panose="020B0604030504040204" pitchFamily="50" charset="-128"/>
              </a:rPr>
              <a:t>：</a:t>
            </a:r>
            <a:r>
              <a:rPr lang="en-US" altLang="ja-JP" sz="1600" b="1" dirty="0">
                <a:solidFill>
                  <a:prstClr val="white"/>
                </a:solidFill>
                <a:latin typeface="メイリオ" panose="020B0604030504040204" pitchFamily="50" charset="-128"/>
                <a:ea typeface="メイリオ" panose="020B0604030504040204" pitchFamily="50" charset="-128"/>
              </a:rPr>
              <a:t>15</a:t>
            </a:r>
            <a:r>
              <a:rPr lang="ja-JP" altLang="en-US" sz="926" b="1" dirty="0">
                <a:solidFill>
                  <a:prstClr val="white"/>
                </a:solidFill>
                <a:latin typeface="メイリオ" panose="020B0604030504040204" pitchFamily="50" charset="-128"/>
                <a:ea typeface="メイリオ" panose="020B0604030504040204" pitchFamily="50" charset="-128"/>
              </a:rPr>
              <a:t>　　　　　　　　　　　　　　　　　　　　　</a:t>
            </a:r>
          </a:p>
        </p:txBody>
      </p:sp>
      <p:sp>
        <p:nvSpPr>
          <p:cNvPr id="37" name="テキスト ボックス 36">
            <a:extLst>
              <a:ext uri="{FF2B5EF4-FFF2-40B4-BE49-F238E27FC236}">
                <a16:creationId xmlns:a16="http://schemas.microsoft.com/office/drawing/2014/main" id="{06A7DE4C-436E-4087-9276-80AA036B41D7}"/>
              </a:ext>
            </a:extLst>
          </p:cNvPr>
          <p:cNvSpPr txBox="1"/>
          <p:nvPr/>
        </p:nvSpPr>
        <p:spPr>
          <a:xfrm>
            <a:off x="1998916" y="3471268"/>
            <a:ext cx="4288632" cy="255134"/>
          </a:xfrm>
          <a:prstGeom prst="rect">
            <a:avLst/>
          </a:prstGeom>
          <a:noFill/>
        </p:spPr>
        <p:txBody>
          <a:bodyPr wrap="square" rtlCol="0">
            <a:spAutoFit/>
          </a:bodyPr>
          <a:lstStyle/>
          <a:p>
            <a:pPr defTabSz="403250"/>
            <a:r>
              <a:rPr lang="ja-JP" altLang="en-US" sz="1058" b="1" dirty="0">
                <a:solidFill>
                  <a:prstClr val="black"/>
                </a:solidFill>
                <a:latin typeface="メイリオ" panose="020B0604030504040204" pitchFamily="50" charset="-128"/>
                <a:ea typeface="メイリオ" panose="020B0604030504040204" pitchFamily="50" charset="-128"/>
              </a:rPr>
              <a:t>＊事前登録については裏面をご覧ください。</a:t>
            </a:r>
            <a:endParaRPr lang="en-US" altLang="ja-JP" sz="1058" b="1" dirty="0">
              <a:solidFill>
                <a:prstClr val="black"/>
              </a:solidFill>
              <a:latin typeface="メイリオ" panose="020B0604030504040204" pitchFamily="50" charset="-128"/>
              <a:ea typeface="メイリオ" panose="020B0604030504040204" pitchFamily="50" charset="-128"/>
            </a:endParaRPr>
          </a:p>
        </p:txBody>
      </p:sp>
      <p:sp>
        <p:nvSpPr>
          <p:cNvPr id="39" name="テキスト ボックス 38">
            <a:extLst>
              <a:ext uri="{FF2B5EF4-FFF2-40B4-BE49-F238E27FC236}">
                <a16:creationId xmlns:a16="http://schemas.microsoft.com/office/drawing/2014/main" id="{A3D3BCDF-A69D-429A-979C-B2A17E60C136}"/>
              </a:ext>
            </a:extLst>
          </p:cNvPr>
          <p:cNvSpPr txBox="1"/>
          <p:nvPr/>
        </p:nvSpPr>
        <p:spPr>
          <a:xfrm>
            <a:off x="430933" y="5226530"/>
            <a:ext cx="5984213" cy="369332"/>
          </a:xfrm>
          <a:prstGeom prst="rect">
            <a:avLst/>
          </a:prstGeom>
          <a:noFill/>
        </p:spPr>
        <p:txBody>
          <a:bodyPr wrap="square" rtlCol="0">
            <a:spAutoFit/>
          </a:bodyPr>
          <a:lstStyle/>
          <a:p>
            <a:pPr algn="ctr" defTabSz="403250"/>
            <a:r>
              <a:rPr lang="ja-JP" altLang="en-US" b="1" dirty="0">
                <a:solidFill>
                  <a:srgbClr val="000000"/>
                </a:solidFill>
                <a:latin typeface="メイリオ" panose="020B0604030504040204" pitchFamily="50" charset="-128"/>
                <a:ea typeface="メイリオ" panose="020B0604030504040204" pitchFamily="50" charset="-128"/>
              </a:rPr>
              <a:t>「乳癌取扱い規約第</a:t>
            </a:r>
            <a:r>
              <a:rPr lang="en-US" altLang="ja-JP" b="1" dirty="0">
                <a:solidFill>
                  <a:srgbClr val="000000"/>
                </a:solidFill>
                <a:latin typeface="メイリオ" panose="020B0604030504040204" pitchFamily="50" charset="-128"/>
                <a:ea typeface="メイリオ" panose="020B0604030504040204" pitchFamily="50" charset="-128"/>
              </a:rPr>
              <a:t>19</a:t>
            </a:r>
            <a:r>
              <a:rPr lang="ja-JP" altLang="en-US" b="1" dirty="0">
                <a:solidFill>
                  <a:srgbClr val="000000"/>
                </a:solidFill>
                <a:latin typeface="メイリオ" panose="020B0604030504040204" pitchFamily="50" charset="-128"/>
                <a:ea typeface="メイリオ" panose="020B0604030504040204" pitchFamily="50" charset="-128"/>
              </a:rPr>
              <a:t>版について</a:t>
            </a:r>
            <a:r>
              <a:rPr lang="ja-JP" altLang="en-US" b="1" dirty="0">
                <a:solidFill>
                  <a:srgbClr val="242424"/>
                </a:solidFill>
                <a:latin typeface="メイリオ" panose="020B0604030504040204" pitchFamily="50" charset="-128"/>
                <a:ea typeface="メイリオ" panose="020B0604030504040204" pitchFamily="50" charset="-128"/>
              </a:rPr>
              <a:t>」</a:t>
            </a:r>
            <a:endParaRPr lang="ja-JP" altLang="en-US" b="1" dirty="0">
              <a:latin typeface="メイリオ" panose="020B0604030504040204" pitchFamily="50" charset="-128"/>
              <a:ea typeface="メイリオ" panose="020B0604030504040204" pitchFamily="50" charset="-128"/>
            </a:endParaRPr>
          </a:p>
        </p:txBody>
      </p:sp>
      <p:sp>
        <p:nvSpPr>
          <p:cNvPr id="48" name="四角形: 角を丸くする 64">
            <a:extLst>
              <a:ext uri="{FF2B5EF4-FFF2-40B4-BE49-F238E27FC236}">
                <a16:creationId xmlns:a16="http://schemas.microsoft.com/office/drawing/2014/main" id="{82A60075-1727-44C1-A1CB-57613189A532}"/>
              </a:ext>
            </a:extLst>
          </p:cNvPr>
          <p:cNvSpPr/>
          <p:nvPr/>
        </p:nvSpPr>
        <p:spPr>
          <a:xfrm rot="10800000" flipV="1">
            <a:off x="451856" y="7315146"/>
            <a:ext cx="1079230" cy="244609"/>
          </a:xfrm>
          <a:prstGeom prst="roundRect">
            <a:avLst>
              <a:gd name="adj" fmla="val 50000"/>
            </a:avLst>
          </a:prstGeom>
          <a:solidFill>
            <a:srgbClr val="FFDDDD"/>
          </a:solidFill>
          <a:ln>
            <a:solidFill>
              <a:srgbClr val="C94E97"/>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970" b="1" dirty="0">
                <a:solidFill>
                  <a:srgbClr val="C94E97"/>
                </a:solidFill>
                <a:latin typeface="メイリオ" panose="020B0604030504040204" pitchFamily="50" charset="-128"/>
                <a:ea typeface="メイリオ" panose="020B0604030504040204" pitchFamily="50" charset="-128"/>
              </a:rPr>
              <a:t>病理解説</a:t>
            </a:r>
          </a:p>
        </p:txBody>
      </p:sp>
      <p:sp>
        <p:nvSpPr>
          <p:cNvPr id="51" name="テキスト ボックス 50">
            <a:extLst>
              <a:ext uri="{FF2B5EF4-FFF2-40B4-BE49-F238E27FC236}">
                <a16:creationId xmlns:a16="http://schemas.microsoft.com/office/drawing/2014/main" id="{7BE9C811-DAC7-4F2A-B5EA-E37CF19CC42E}"/>
              </a:ext>
            </a:extLst>
          </p:cNvPr>
          <p:cNvSpPr txBox="1"/>
          <p:nvPr/>
        </p:nvSpPr>
        <p:spPr>
          <a:xfrm>
            <a:off x="1493477" y="6965895"/>
            <a:ext cx="5003618"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 川越ブレストクリニック　院長　</a:t>
            </a:r>
            <a:r>
              <a:rPr lang="ja-JP" altLang="en-US" sz="1200" b="1" dirty="0">
                <a:latin typeface="メイリオ" panose="020B0604030504040204" pitchFamily="50" charset="-128"/>
                <a:ea typeface="メイリオ" panose="020B0604030504040204" pitchFamily="50" charset="-128"/>
              </a:rPr>
              <a:t>山田 博文 先生</a:t>
            </a:r>
            <a:r>
              <a:rPr lang="ja-JP" altLang="en-US" sz="1200" dirty="0">
                <a:solidFill>
                  <a:prstClr val="black"/>
                </a:solidFill>
                <a:latin typeface="メイリオ" panose="020B0604030504040204" pitchFamily="50" charset="-128"/>
                <a:ea typeface="メイリオ" panose="020B0604030504040204" pitchFamily="50" charset="-128"/>
              </a:rPr>
              <a:t>　</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2" name="正方形/長方形 1"/>
          <p:cNvSpPr/>
          <p:nvPr/>
        </p:nvSpPr>
        <p:spPr>
          <a:xfrm>
            <a:off x="5438275" y="9202226"/>
            <a:ext cx="1068006" cy="298624"/>
          </a:xfrm>
          <a:prstGeom prst="rect">
            <a:avLst/>
          </a:prstGeom>
          <a:solidFill>
            <a:srgbClr val="EF91A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03250"/>
            <a:endParaRPr lang="ja-JP" altLang="en-US" sz="1588">
              <a:solidFill>
                <a:prstClr val="white"/>
              </a:solidFill>
              <a:latin typeface="メイリオ" panose="020B0604030504040204" pitchFamily="50" charset="-128"/>
              <a:ea typeface="メイリオ" panose="020B0604030504040204" pitchFamily="50" charset="-128"/>
            </a:endParaRPr>
          </a:p>
        </p:txBody>
      </p:sp>
      <p:sp>
        <p:nvSpPr>
          <p:cNvPr id="3" name="正方形/長方形 2"/>
          <p:cNvSpPr/>
          <p:nvPr/>
        </p:nvSpPr>
        <p:spPr>
          <a:xfrm>
            <a:off x="376579" y="1177711"/>
            <a:ext cx="6098666" cy="1508105"/>
          </a:xfrm>
          <a:prstGeom prst="rect">
            <a:avLst/>
          </a:prstGeom>
        </p:spPr>
        <p:txBody>
          <a:bodyPr wrap="square">
            <a:spAutoFit/>
          </a:bodyPr>
          <a:lstStyle/>
          <a:p>
            <a:r>
              <a:rPr lang="ja-JP" altLang="en-US" sz="800" b="1" dirty="0">
                <a:latin typeface="メイリオ" panose="020B0604030504040204" pitchFamily="50" charset="-128"/>
                <a:ea typeface="メイリオ" panose="020B0604030504040204" pitchFamily="50" charset="-128"/>
              </a:rPr>
              <a:t>謹啓　時下、先生には益々ご健勝のこととお慶び申し上げます。</a:t>
            </a:r>
            <a:endParaRPr lang="en-US" altLang="ja-JP" sz="800" b="1" dirty="0">
              <a:latin typeface="メイリオ" panose="020B0604030504040204" pitchFamily="50" charset="-128"/>
              <a:ea typeface="メイリオ" panose="020B0604030504040204" pitchFamily="50" charset="-128"/>
            </a:endParaRPr>
          </a:p>
          <a:p>
            <a:r>
              <a:rPr lang="ja-JP" altLang="en-US" sz="800" b="1" dirty="0">
                <a:latin typeface="メイリオ" panose="020B0604030504040204" pitchFamily="50" charset="-128"/>
                <a:ea typeface="メイリオ" panose="020B0604030504040204" pitchFamily="50" charset="-128"/>
              </a:rPr>
              <a:t>　さて、この度「第</a:t>
            </a:r>
            <a:r>
              <a:rPr lang="en-US" altLang="ja-JP" sz="800" b="1" dirty="0">
                <a:latin typeface="メイリオ" panose="020B0604030504040204" pitchFamily="50" charset="-128"/>
                <a:ea typeface="メイリオ" panose="020B0604030504040204" pitchFamily="50" charset="-128"/>
              </a:rPr>
              <a:t>45</a:t>
            </a:r>
            <a:r>
              <a:rPr lang="ja-JP" altLang="en-US" sz="800" b="1" dirty="0">
                <a:latin typeface="メイリオ" panose="020B0604030504040204" pitchFamily="50" charset="-128"/>
                <a:ea typeface="メイリオ" panose="020B0604030504040204" pitchFamily="50" charset="-128"/>
              </a:rPr>
              <a:t>回乳腺画像・病理カンファレンス」を下記の要綱で開催致しますので、奮ってのご参加をお願い致します。</a:t>
            </a:r>
            <a:endParaRPr lang="en-US" altLang="ja-JP" sz="800" b="1" dirty="0">
              <a:latin typeface="メイリオ" panose="020B0604030504040204" pitchFamily="50" charset="-128"/>
              <a:ea typeface="メイリオ" panose="020B0604030504040204" pitchFamily="50" charset="-128"/>
            </a:endParaRPr>
          </a:p>
          <a:p>
            <a:r>
              <a:rPr lang="ja-JP" altLang="en-US" sz="800" b="1" dirty="0">
                <a:latin typeface="メイリオ" panose="020B0604030504040204" pitchFamily="50" charset="-128"/>
                <a:ea typeface="メイリオ" panose="020B0604030504040204" pitchFamily="50" charset="-128"/>
              </a:rPr>
              <a:t>　各科の乳腺診療を担う先生方や技師の方などの医療従事者の方々にご参加頂き、乳腺疾患の診断に関わる様々な疑問点や問題点をフランクに討議して頂きたいと考えております。</a:t>
            </a:r>
            <a:endParaRPr lang="en-US" altLang="ja-JP" sz="800" b="1" dirty="0">
              <a:latin typeface="メイリオ" panose="020B0604030504040204" pitchFamily="50" charset="-128"/>
              <a:ea typeface="メイリオ" panose="020B0604030504040204" pitchFamily="50" charset="-128"/>
            </a:endParaRPr>
          </a:p>
          <a:p>
            <a:r>
              <a:rPr lang="ja-JP" altLang="en-US" sz="800" b="1" dirty="0">
                <a:latin typeface="メイリオ" panose="020B0604030504040204" pitchFamily="50" charset="-128"/>
                <a:ea typeface="メイリオ" panose="020B0604030504040204" pitchFamily="50" charset="-128"/>
              </a:rPr>
              <a:t>　先生方におかれましてはご診療、ご研究にご多忙中のところ誠に恐縮ではございますが、何卒ご聴講下さいますようお願い申し上げます。</a:t>
            </a:r>
            <a:r>
              <a:rPr lang="en-US" altLang="ja-JP" sz="800" b="1" dirty="0">
                <a:latin typeface="メイリオ" panose="020B0604030504040204" pitchFamily="50" charset="-128"/>
                <a:ea typeface="メイリオ" panose="020B0604030504040204" pitchFamily="50" charset="-128"/>
              </a:rPr>
              <a:t>					</a:t>
            </a:r>
          </a:p>
          <a:p>
            <a:pPr algn="r"/>
            <a:r>
              <a:rPr lang="ja-JP" altLang="ja-JP" sz="800" b="1" dirty="0">
                <a:latin typeface="メイリオ" panose="020B0604030504040204" pitchFamily="50" charset="-128"/>
                <a:ea typeface="メイリオ" panose="020B0604030504040204" pitchFamily="50" charset="-128"/>
              </a:rPr>
              <a:t>敬 白</a:t>
            </a:r>
            <a:endParaRPr lang="en-US" altLang="ja-JP" sz="800" b="1" dirty="0">
              <a:latin typeface="メイリオ" panose="020B0604030504040204" pitchFamily="50" charset="-128"/>
              <a:ea typeface="メイリオ" panose="020B0604030504040204" pitchFamily="50" charset="-128"/>
            </a:endParaRPr>
          </a:p>
          <a:p>
            <a:pPr algn="r"/>
            <a:endParaRPr lang="en-US" altLang="ja-JP" sz="900" b="1" dirty="0">
              <a:latin typeface="メイリオ" panose="020B0604030504040204" pitchFamily="50" charset="-128"/>
              <a:ea typeface="メイリオ" panose="020B0604030504040204" pitchFamily="50" charset="-128"/>
            </a:endParaRPr>
          </a:p>
          <a:p>
            <a:pPr algn="r"/>
            <a:r>
              <a:rPr lang="ja-JP" altLang="ja-JP" sz="900" b="1" dirty="0">
                <a:latin typeface="メイリオ" panose="020B0604030504040204" pitchFamily="50" charset="-128"/>
                <a:ea typeface="メイリオ" panose="020B0604030504040204" pitchFamily="50" charset="-128"/>
              </a:rPr>
              <a:t>乳腺画像・病理カンファレンス</a:t>
            </a:r>
          </a:p>
          <a:p>
            <a:pPr algn="r"/>
            <a:r>
              <a:rPr lang="ja-JP" altLang="ja-JP" sz="900" b="1" dirty="0">
                <a:latin typeface="メイリオ" panose="020B0604030504040204" pitchFamily="50" charset="-128"/>
                <a:ea typeface="メイリオ" panose="020B0604030504040204" pitchFamily="50" charset="-128"/>
              </a:rPr>
              <a:t>代表世話人：</a:t>
            </a:r>
            <a:r>
              <a:rPr lang="ja-JP" altLang="en-US" sz="900" b="1" dirty="0">
                <a:latin typeface="メイリオ" panose="020B0604030504040204" pitchFamily="50" charset="-128"/>
                <a:ea typeface="メイリオ" panose="020B0604030504040204" pitchFamily="50" charset="-128"/>
              </a:rPr>
              <a:t>二宮病院　二宮　淳</a:t>
            </a:r>
            <a:r>
              <a:rPr lang="ja-JP" altLang="ja-JP" sz="900" b="1" dirty="0">
                <a:latin typeface="メイリオ" panose="020B0604030504040204" pitchFamily="50" charset="-128"/>
                <a:ea typeface="メイリオ" panose="020B0604030504040204" pitchFamily="50" charset="-128"/>
              </a:rPr>
              <a:t>　</a:t>
            </a:r>
            <a:endParaRPr lang="en-US" altLang="ja-JP" sz="900" b="1" dirty="0">
              <a:latin typeface="メイリオ" panose="020B0604030504040204" pitchFamily="50" charset="-128"/>
              <a:ea typeface="メイリオ" panose="020B0604030504040204" pitchFamily="50" charset="-128"/>
            </a:endParaRPr>
          </a:p>
          <a:p>
            <a:pPr algn="r"/>
            <a:r>
              <a:rPr lang="ja-JP" altLang="ja-JP" sz="900" b="1" dirty="0">
                <a:latin typeface="メイリオ" panose="020B0604030504040204" pitchFamily="50" charset="-128"/>
                <a:ea typeface="メイリオ" panose="020B0604030504040204" pitchFamily="50" charset="-128"/>
              </a:rPr>
              <a:t>事務局：埼玉県立がんセンター</a:t>
            </a:r>
            <a:r>
              <a:rPr lang="ja-JP" altLang="en-US" sz="800" b="1" dirty="0">
                <a:latin typeface="メイリオ" panose="020B0604030504040204" pitchFamily="50" charset="-128"/>
                <a:ea typeface="メイリオ" panose="020B0604030504040204" pitchFamily="50" charset="-128"/>
              </a:rPr>
              <a:t>　</a:t>
            </a:r>
            <a:endParaRPr lang="ja-JP" altLang="ja-JP" sz="800" b="1" dirty="0">
              <a:latin typeface="メイリオ" panose="020B0604030504040204" pitchFamily="50" charset="-128"/>
              <a:ea typeface="メイリオ" panose="020B0604030504040204" pitchFamily="50" charset="-128"/>
            </a:endParaRPr>
          </a:p>
        </p:txBody>
      </p:sp>
      <p:sp>
        <p:nvSpPr>
          <p:cNvPr id="52" name="四角形: 角を丸くする 64">
            <a:extLst>
              <a:ext uri="{FF2B5EF4-FFF2-40B4-BE49-F238E27FC236}">
                <a16:creationId xmlns:a16="http://schemas.microsoft.com/office/drawing/2014/main" id="{82A60075-1727-44C1-A1CB-57613189A532}"/>
              </a:ext>
            </a:extLst>
          </p:cNvPr>
          <p:cNvSpPr/>
          <p:nvPr/>
        </p:nvSpPr>
        <p:spPr>
          <a:xfrm rot="10800000" flipV="1">
            <a:off x="442208" y="6955134"/>
            <a:ext cx="1079068" cy="234461"/>
          </a:xfrm>
          <a:prstGeom prst="roundRect">
            <a:avLst>
              <a:gd name="adj" fmla="val 50000"/>
            </a:avLst>
          </a:prstGeom>
          <a:solidFill>
            <a:srgbClr val="FFDDDD"/>
          </a:solidFill>
          <a:ln>
            <a:solidFill>
              <a:srgbClr val="C94E97"/>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970" b="1" dirty="0">
                <a:solidFill>
                  <a:srgbClr val="C94E97"/>
                </a:solidFill>
                <a:latin typeface="メイリオ" panose="020B0604030504040204" pitchFamily="50" charset="-128"/>
                <a:ea typeface="メイリオ" panose="020B0604030504040204" pitchFamily="50" charset="-128"/>
              </a:rPr>
              <a:t>症例検討司会</a:t>
            </a:r>
          </a:p>
        </p:txBody>
      </p:sp>
      <p:sp>
        <p:nvSpPr>
          <p:cNvPr id="56" name="テキスト ボックス 55">
            <a:extLst>
              <a:ext uri="{FF2B5EF4-FFF2-40B4-BE49-F238E27FC236}">
                <a16:creationId xmlns:a16="http://schemas.microsoft.com/office/drawing/2014/main" id="{7BE9C811-DAC7-4F2A-B5EA-E37CF19CC42E}"/>
              </a:ext>
            </a:extLst>
          </p:cNvPr>
          <p:cNvSpPr txBox="1"/>
          <p:nvPr/>
        </p:nvSpPr>
        <p:spPr>
          <a:xfrm>
            <a:off x="1367358" y="5651032"/>
            <a:ext cx="5405578"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　</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57" name="四角形: 角を丸くする 60">
            <a:extLst>
              <a:ext uri="{FF2B5EF4-FFF2-40B4-BE49-F238E27FC236}">
                <a16:creationId xmlns:a16="http://schemas.microsoft.com/office/drawing/2014/main" id="{195B7103-FC7A-455D-8D01-7F97621BCC0B}"/>
              </a:ext>
            </a:extLst>
          </p:cNvPr>
          <p:cNvSpPr/>
          <p:nvPr/>
        </p:nvSpPr>
        <p:spPr>
          <a:xfrm>
            <a:off x="480830" y="6026907"/>
            <a:ext cx="880481" cy="235685"/>
          </a:xfrm>
          <a:prstGeom prst="roundRect">
            <a:avLst>
              <a:gd name="adj" fmla="val 50000"/>
            </a:avLst>
          </a:prstGeom>
          <a:solidFill>
            <a:srgbClr val="D3DEF1"/>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970" b="1" dirty="0">
                <a:solidFill>
                  <a:srgbClr val="0070C0"/>
                </a:solidFill>
                <a:latin typeface="メイリオ" panose="020B0604030504040204" pitchFamily="50" charset="-128"/>
                <a:ea typeface="メイリオ" panose="020B0604030504040204" pitchFamily="50" charset="-128"/>
              </a:rPr>
              <a:t>演者</a:t>
            </a:r>
          </a:p>
        </p:txBody>
      </p:sp>
      <p:sp>
        <p:nvSpPr>
          <p:cNvPr id="59" name="四角形: 角を丸くする 64">
            <a:extLst>
              <a:ext uri="{FF2B5EF4-FFF2-40B4-BE49-F238E27FC236}">
                <a16:creationId xmlns:a16="http://schemas.microsoft.com/office/drawing/2014/main" id="{82A60075-1727-44C1-A1CB-57613189A532}"/>
              </a:ext>
            </a:extLst>
          </p:cNvPr>
          <p:cNvSpPr/>
          <p:nvPr/>
        </p:nvSpPr>
        <p:spPr>
          <a:xfrm rot="10800000" flipV="1">
            <a:off x="470194" y="5650608"/>
            <a:ext cx="880481" cy="229210"/>
          </a:xfrm>
          <a:prstGeom prst="roundRect">
            <a:avLst>
              <a:gd name="adj" fmla="val 50000"/>
            </a:avLst>
          </a:prstGeom>
          <a:solidFill>
            <a:srgbClr val="FFDDDD"/>
          </a:solidFill>
          <a:ln>
            <a:solidFill>
              <a:srgbClr val="C94E97"/>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970" b="1" dirty="0">
                <a:solidFill>
                  <a:srgbClr val="C94E97"/>
                </a:solidFill>
                <a:latin typeface="メイリオ" panose="020B0604030504040204" pitchFamily="50" charset="-128"/>
                <a:ea typeface="メイリオ" panose="020B0604030504040204" pitchFamily="50" charset="-128"/>
              </a:rPr>
              <a:t>総合司会</a:t>
            </a:r>
            <a:endParaRPr lang="en-US" altLang="ja-JP" sz="970" b="1" dirty="0">
              <a:solidFill>
                <a:srgbClr val="C94E97"/>
              </a:solidFill>
              <a:latin typeface="メイリオ" panose="020B0604030504040204" pitchFamily="50" charset="-128"/>
              <a:ea typeface="メイリオ" panose="020B0604030504040204" pitchFamily="50" charset="-128"/>
            </a:endParaRPr>
          </a:p>
        </p:txBody>
      </p:sp>
      <p:sp>
        <p:nvSpPr>
          <p:cNvPr id="60" name="四角形: 角を丸くする 64">
            <a:extLst>
              <a:ext uri="{FF2B5EF4-FFF2-40B4-BE49-F238E27FC236}">
                <a16:creationId xmlns:a16="http://schemas.microsoft.com/office/drawing/2014/main" id="{82A60075-1727-44C1-A1CB-57613189A532}"/>
              </a:ext>
            </a:extLst>
          </p:cNvPr>
          <p:cNvSpPr/>
          <p:nvPr/>
        </p:nvSpPr>
        <p:spPr>
          <a:xfrm rot="10800000" flipV="1">
            <a:off x="443199" y="4043541"/>
            <a:ext cx="1161204" cy="241390"/>
          </a:xfrm>
          <a:prstGeom prst="roundRect">
            <a:avLst>
              <a:gd name="adj" fmla="val 50000"/>
            </a:avLst>
          </a:prstGeom>
          <a:solidFill>
            <a:srgbClr val="FFDDDD"/>
          </a:solidFill>
          <a:ln>
            <a:solidFill>
              <a:srgbClr val="C94E97"/>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970" b="1" dirty="0">
                <a:solidFill>
                  <a:srgbClr val="C94E97"/>
                </a:solidFill>
                <a:latin typeface="メイリオ" panose="020B0604030504040204" pitchFamily="50" charset="-128"/>
                <a:ea typeface="メイリオ" panose="020B0604030504040204" pitchFamily="50" charset="-128"/>
              </a:rPr>
              <a:t>代表世話人挨拶</a:t>
            </a:r>
          </a:p>
        </p:txBody>
      </p:sp>
      <p:sp>
        <p:nvSpPr>
          <p:cNvPr id="62" name="四角形: 角を丸くする 64">
            <a:extLst>
              <a:ext uri="{FF2B5EF4-FFF2-40B4-BE49-F238E27FC236}">
                <a16:creationId xmlns:a16="http://schemas.microsoft.com/office/drawing/2014/main" id="{82A60075-1727-44C1-A1CB-57613189A532}"/>
              </a:ext>
            </a:extLst>
          </p:cNvPr>
          <p:cNvSpPr/>
          <p:nvPr/>
        </p:nvSpPr>
        <p:spPr>
          <a:xfrm rot="10800000" flipV="1">
            <a:off x="452199" y="4442319"/>
            <a:ext cx="1152206" cy="233310"/>
          </a:xfrm>
          <a:prstGeom prst="roundRect">
            <a:avLst>
              <a:gd name="adj" fmla="val 50000"/>
            </a:avLst>
          </a:prstGeom>
          <a:solidFill>
            <a:srgbClr val="FFDDDD"/>
          </a:solidFill>
          <a:ln>
            <a:solidFill>
              <a:srgbClr val="C94E97"/>
            </a:solid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970" b="1" dirty="0">
                <a:solidFill>
                  <a:srgbClr val="C94E97"/>
                </a:solidFill>
                <a:latin typeface="メイリオ" panose="020B0604030504040204" pitchFamily="50" charset="-128"/>
                <a:ea typeface="メイリオ" panose="020B0604030504040204" pitchFamily="50" charset="-128"/>
              </a:rPr>
              <a:t>当番世話人挨拶</a:t>
            </a:r>
            <a:endParaRPr lang="en-US" altLang="ja-JP" sz="970" b="1" dirty="0">
              <a:solidFill>
                <a:srgbClr val="C94E97"/>
              </a:solidFill>
              <a:latin typeface="メイリオ" panose="020B0604030504040204" pitchFamily="50" charset="-128"/>
              <a:ea typeface="メイリオ" panose="020B0604030504040204" pitchFamily="50" charset="-128"/>
            </a:endParaRPr>
          </a:p>
        </p:txBody>
      </p:sp>
      <p:sp>
        <p:nvSpPr>
          <p:cNvPr id="63" name="テキスト ボックス 62">
            <a:extLst>
              <a:ext uri="{FF2B5EF4-FFF2-40B4-BE49-F238E27FC236}">
                <a16:creationId xmlns:a16="http://schemas.microsoft.com/office/drawing/2014/main" id="{7BE9C811-DAC7-4F2A-B5EA-E37CF19CC42E}"/>
              </a:ext>
            </a:extLst>
          </p:cNvPr>
          <p:cNvSpPr txBox="1"/>
          <p:nvPr/>
        </p:nvSpPr>
        <p:spPr>
          <a:xfrm>
            <a:off x="1603913" y="4055363"/>
            <a:ext cx="5179656"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二宮病院　理事長　</a:t>
            </a:r>
            <a:r>
              <a:rPr lang="ja-JP" altLang="en-US" sz="1200" b="1" dirty="0">
                <a:latin typeface="メイリオ" panose="020B0604030504040204" pitchFamily="50" charset="-128"/>
                <a:ea typeface="メイリオ" panose="020B0604030504040204" pitchFamily="50" charset="-128"/>
              </a:rPr>
              <a:t>二宮 淳 先生　　　　　　</a:t>
            </a:r>
            <a:r>
              <a:rPr lang="ja-JP" altLang="en-US" sz="1200" dirty="0">
                <a:solidFill>
                  <a:prstClr val="black"/>
                </a:solidFill>
                <a:latin typeface="メイリオ" panose="020B0604030504040204" pitchFamily="50" charset="-128"/>
                <a:ea typeface="メイリオ" panose="020B0604030504040204" pitchFamily="50" charset="-128"/>
              </a:rPr>
              <a:t>　</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4" name="テキスト ボックス 3"/>
          <p:cNvSpPr txBox="1"/>
          <p:nvPr/>
        </p:nvSpPr>
        <p:spPr>
          <a:xfrm>
            <a:off x="2955850" y="7693531"/>
            <a:ext cx="3474065" cy="707886"/>
          </a:xfrm>
          <a:prstGeom prst="rect">
            <a:avLst/>
          </a:prstGeom>
          <a:noFill/>
          <a:ln>
            <a:solidFill>
              <a:schemeClr val="tx1"/>
            </a:solidFill>
          </a:ln>
        </p:spPr>
        <p:txBody>
          <a:bodyPr wrap="square" rtlCol="0">
            <a:spAutoFit/>
          </a:bodyPr>
          <a:lstStyle/>
          <a:p>
            <a:r>
              <a:rPr lang="en-US" altLang="ja-JP" sz="1000" dirty="0">
                <a:solidFill>
                  <a:srgbClr val="000000"/>
                </a:solidFill>
                <a:latin typeface="メイリオ" panose="020B0604030504040204" pitchFamily="50" charset="-128"/>
                <a:ea typeface="メイリオ" panose="020B0604030504040204" pitchFamily="50" charset="-128"/>
              </a:rPr>
              <a:t>【</a:t>
            </a:r>
            <a:r>
              <a:rPr lang="ja-JP" altLang="en-US" sz="1000" dirty="0">
                <a:solidFill>
                  <a:srgbClr val="000000"/>
                </a:solidFill>
                <a:latin typeface="メイリオ" panose="020B0604030504040204" pitchFamily="50" charset="-128"/>
                <a:ea typeface="メイリオ" panose="020B0604030504040204" pitchFamily="50" charset="-128"/>
              </a:rPr>
              <a:t>お問い合わせ先</a:t>
            </a:r>
            <a:r>
              <a:rPr lang="en-US" altLang="ja-JP" sz="1000" dirty="0">
                <a:solidFill>
                  <a:srgbClr val="000000"/>
                </a:solidFill>
                <a:latin typeface="メイリオ" panose="020B0604030504040204" pitchFamily="50" charset="-128"/>
                <a:ea typeface="メイリオ" panose="020B0604030504040204" pitchFamily="50" charset="-128"/>
              </a:rPr>
              <a:t>】</a:t>
            </a:r>
          </a:p>
          <a:p>
            <a:r>
              <a:rPr lang="zh-TW" altLang="en-US" sz="1000" dirty="0">
                <a:solidFill>
                  <a:srgbClr val="000000"/>
                </a:solidFill>
                <a:latin typeface="メイリオ" panose="020B0604030504040204" pitchFamily="50" charset="-128"/>
                <a:ea typeface="メイリオ" panose="020B0604030504040204" pitchFamily="50" charset="-128"/>
              </a:rPr>
              <a:t>日本化薬</a:t>
            </a:r>
            <a:r>
              <a:rPr lang="ja-JP" altLang="en-US" sz="1000" dirty="0">
                <a:solidFill>
                  <a:srgbClr val="000000"/>
                </a:solidFill>
                <a:latin typeface="メイリオ" panose="020B0604030504040204" pitchFamily="50" charset="-128"/>
                <a:ea typeface="メイリオ" panose="020B0604030504040204" pitchFamily="50" charset="-128"/>
              </a:rPr>
              <a:t>株式会社　担当</a:t>
            </a:r>
            <a:r>
              <a:rPr lang="en-US" altLang="ja-JP" sz="1000" dirty="0">
                <a:solidFill>
                  <a:srgbClr val="000000"/>
                </a:solidFill>
                <a:latin typeface="メイリオ" panose="020B0604030504040204" pitchFamily="50" charset="-128"/>
                <a:ea typeface="メイリオ" panose="020B0604030504040204" pitchFamily="50" charset="-128"/>
              </a:rPr>
              <a:t>MR</a:t>
            </a:r>
            <a:r>
              <a:rPr lang="ja-JP" altLang="en-US" sz="1000" dirty="0">
                <a:solidFill>
                  <a:srgbClr val="000000"/>
                </a:solidFill>
                <a:latin typeface="メイリオ" panose="020B0604030504040204" pitchFamily="50" charset="-128"/>
                <a:ea typeface="メイリオ" panose="020B0604030504040204" pitchFamily="50" charset="-128"/>
              </a:rPr>
              <a:t>：宮川 昌浩</a:t>
            </a:r>
            <a:endParaRPr lang="zh-TW" altLang="en-US" sz="1000" dirty="0">
              <a:solidFill>
                <a:srgbClr val="000000"/>
              </a:solidFill>
              <a:latin typeface="メイリオ" panose="020B0604030504040204" pitchFamily="50" charset="-128"/>
              <a:ea typeface="メイリオ" panose="020B0604030504040204" pitchFamily="50" charset="-128"/>
            </a:endParaRPr>
          </a:p>
          <a:p>
            <a:r>
              <a:rPr lang="en-US" altLang="ja-JP" sz="1000" dirty="0">
                <a:solidFill>
                  <a:srgbClr val="000000"/>
                </a:solidFill>
                <a:latin typeface="メイリオ" panose="020B0604030504040204" pitchFamily="50" charset="-128"/>
                <a:ea typeface="メイリオ" panose="020B0604030504040204" pitchFamily="50" charset="-128"/>
              </a:rPr>
              <a:t>E-mail</a:t>
            </a:r>
            <a:r>
              <a:rPr lang="ja-JP" altLang="en-US" sz="1000" dirty="0">
                <a:solidFill>
                  <a:srgbClr val="000000"/>
                </a:solidFill>
                <a:latin typeface="メイリオ" panose="020B0604030504040204" pitchFamily="50" charset="-128"/>
                <a:ea typeface="メイリオ" panose="020B0604030504040204" pitchFamily="50" charset="-128"/>
              </a:rPr>
              <a:t>：</a:t>
            </a:r>
            <a:r>
              <a:rPr lang="en-US" altLang="ja-JP" sz="1000" dirty="0">
                <a:solidFill>
                  <a:srgbClr val="000000"/>
                </a:solidFill>
                <a:latin typeface="メイリオ" panose="020B0604030504040204" pitchFamily="50" charset="-128"/>
                <a:ea typeface="メイリオ" panose="020B0604030504040204" pitchFamily="50" charset="-128"/>
                <a:hlinkClick r:id="rId2"/>
              </a:rPr>
              <a:t>masasahiro.miyagawa@nipponkayaku.co.jp</a:t>
            </a:r>
            <a:endParaRPr lang="en-US" altLang="ja-JP" sz="1000" dirty="0">
              <a:solidFill>
                <a:srgbClr val="000000"/>
              </a:solidFill>
              <a:latin typeface="メイリオ" panose="020B0604030504040204" pitchFamily="50" charset="-128"/>
              <a:ea typeface="メイリオ" panose="020B0604030504040204" pitchFamily="50" charset="-128"/>
            </a:endParaRPr>
          </a:p>
          <a:p>
            <a:r>
              <a:rPr lang="en-US" altLang="ja-JP" sz="1000" dirty="0">
                <a:solidFill>
                  <a:srgbClr val="000000"/>
                </a:solidFill>
                <a:latin typeface="メイリオ" panose="020B0604030504040204" pitchFamily="50" charset="-128"/>
                <a:ea typeface="メイリオ" panose="020B0604030504040204" pitchFamily="50" charset="-128"/>
              </a:rPr>
              <a:t>Tel: 048-640-5006</a:t>
            </a:r>
            <a:endParaRPr kumimoji="1" lang="ja-JP" altLang="en-US" sz="1000" dirty="0"/>
          </a:p>
        </p:txBody>
      </p:sp>
      <p:sp>
        <p:nvSpPr>
          <p:cNvPr id="26" name="四角形: 角を丸くする 49">
            <a:extLst>
              <a:ext uri="{FF2B5EF4-FFF2-40B4-BE49-F238E27FC236}">
                <a16:creationId xmlns:a16="http://schemas.microsoft.com/office/drawing/2014/main" id="{AA06B6D6-78FB-4C71-BBD8-7D0A85C02CC6}"/>
              </a:ext>
            </a:extLst>
          </p:cNvPr>
          <p:cNvSpPr/>
          <p:nvPr/>
        </p:nvSpPr>
        <p:spPr>
          <a:xfrm>
            <a:off x="632642" y="2615610"/>
            <a:ext cx="717692" cy="382772"/>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bIns="0" rtlCol="0" anchor="ctr"/>
          <a:lstStyle/>
          <a:p>
            <a:pPr algn="ctr" defTabSz="403250"/>
            <a:r>
              <a:rPr lang="ja-JP" altLang="en-US" sz="1400" b="1" dirty="0">
                <a:solidFill>
                  <a:prstClr val="white"/>
                </a:solidFill>
                <a:latin typeface="メイリオ" panose="020B0604030504040204" pitchFamily="50" charset="-128"/>
                <a:ea typeface="メイリオ" panose="020B0604030504040204" pitchFamily="50" charset="-128"/>
              </a:rPr>
              <a:t>日時</a:t>
            </a:r>
          </a:p>
        </p:txBody>
      </p:sp>
      <p:sp>
        <p:nvSpPr>
          <p:cNvPr id="27" name="テキスト ボックス 26">
            <a:extLst>
              <a:ext uri="{FF2B5EF4-FFF2-40B4-BE49-F238E27FC236}">
                <a16:creationId xmlns:a16="http://schemas.microsoft.com/office/drawing/2014/main" id="{7BE9C811-DAC7-4F2A-B5EA-E37CF19CC42E}"/>
              </a:ext>
            </a:extLst>
          </p:cNvPr>
          <p:cNvSpPr txBox="1"/>
          <p:nvPr/>
        </p:nvSpPr>
        <p:spPr>
          <a:xfrm>
            <a:off x="1380620" y="6036563"/>
            <a:ext cx="5179656"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誠馨会病理センター　センター長</a:t>
            </a:r>
            <a:r>
              <a:rPr lang="zh-TW" altLang="en-US" sz="1200"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津田</a:t>
            </a:r>
            <a:r>
              <a:rPr lang="zh-TW" altLang="en-US" sz="12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均</a:t>
            </a:r>
            <a:r>
              <a:rPr lang="zh-TW" altLang="en-US" sz="1200" b="1" dirty="0">
                <a:latin typeface="メイリオ" panose="020B0604030504040204" pitchFamily="50" charset="-128"/>
                <a:ea typeface="メイリオ" panose="020B0604030504040204" pitchFamily="50" charset="-128"/>
              </a:rPr>
              <a:t> 先生</a:t>
            </a:r>
            <a:r>
              <a:rPr lang="en-US" altLang="ja-JP" sz="1200" b="1" dirty="0">
                <a:latin typeface="メイリオ" panose="020B0604030504040204" pitchFamily="50" charset="-128"/>
                <a:ea typeface="メイリオ" panose="020B0604030504040204" pitchFamily="50" charset="-128"/>
              </a:rPr>
              <a:t>		</a:t>
            </a:r>
            <a:r>
              <a:rPr lang="ja-JP" altLang="en-US" sz="1200" b="1" dirty="0">
                <a:latin typeface="メイリオ" panose="020B0604030504040204" pitchFamily="50" charset="-128"/>
                <a:ea typeface="メイリオ" panose="020B0604030504040204" pitchFamily="50" charset="-128"/>
              </a:rPr>
              <a:t>　　　　　　　</a:t>
            </a:r>
            <a:r>
              <a:rPr lang="ja-JP" altLang="en-US" sz="1200" dirty="0">
                <a:solidFill>
                  <a:prstClr val="black"/>
                </a:solidFill>
                <a:latin typeface="メイリオ" panose="020B0604030504040204" pitchFamily="50" charset="-128"/>
                <a:ea typeface="メイリオ" panose="020B0604030504040204" pitchFamily="50" charset="-128"/>
              </a:rPr>
              <a:t>　</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5" name="正方形/長方形 4"/>
          <p:cNvSpPr/>
          <p:nvPr/>
        </p:nvSpPr>
        <p:spPr>
          <a:xfrm>
            <a:off x="406696" y="3730837"/>
            <a:ext cx="3429000" cy="307777"/>
          </a:xfrm>
          <a:prstGeom prst="rect">
            <a:avLst/>
          </a:prstGeom>
        </p:spPr>
        <p:txBody>
          <a:bodyPr>
            <a:spAutoFit/>
          </a:bodyPr>
          <a:lstStyle/>
          <a:p>
            <a:r>
              <a:rPr lang="en-US" altLang="ja-JP" sz="1400" b="1" dirty="0">
                <a:solidFill>
                  <a:srgbClr val="000000"/>
                </a:solidFill>
                <a:latin typeface="メイリオ" panose="020B0604030504040204" pitchFamily="50" charset="-128"/>
                <a:ea typeface="メイリオ" panose="020B0604030504040204" pitchFamily="50" charset="-128"/>
              </a:rPr>
              <a:t>18:30</a:t>
            </a:r>
            <a:r>
              <a:rPr lang="ja-JP" altLang="en-US" sz="1400" b="1" dirty="0">
                <a:solidFill>
                  <a:srgbClr val="000000"/>
                </a:solidFill>
                <a:latin typeface="メイリオ" panose="020B0604030504040204" pitchFamily="50" charset="-128"/>
                <a:ea typeface="メイリオ" panose="020B0604030504040204" pitchFamily="50" charset="-128"/>
              </a:rPr>
              <a:t>～</a:t>
            </a:r>
            <a:r>
              <a:rPr lang="en-US" altLang="ja-JP" sz="1400" b="1" dirty="0">
                <a:solidFill>
                  <a:srgbClr val="000000"/>
                </a:solidFill>
                <a:latin typeface="メイリオ" panose="020B0604030504040204" pitchFamily="50" charset="-128"/>
                <a:ea typeface="メイリオ" panose="020B0604030504040204" pitchFamily="50" charset="-128"/>
              </a:rPr>
              <a:t>18</a:t>
            </a:r>
            <a:r>
              <a:rPr lang="ja-JP" altLang="en-US" sz="1400" b="1" dirty="0">
                <a:solidFill>
                  <a:srgbClr val="000000"/>
                </a:solidFill>
                <a:latin typeface="メイリオ" panose="020B0604030504040204" pitchFamily="50" charset="-128"/>
                <a:ea typeface="メイリオ" panose="020B0604030504040204" pitchFamily="50" charset="-128"/>
              </a:rPr>
              <a:t>：</a:t>
            </a:r>
            <a:r>
              <a:rPr lang="en-US" altLang="ja-JP" sz="1400" b="1" dirty="0">
                <a:solidFill>
                  <a:srgbClr val="000000"/>
                </a:solidFill>
                <a:latin typeface="メイリオ" panose="020B0604030504040204" pitchFamily="50" charset="-128"/>
                <a:ea typeface="メイリオ" panose="020B0604030504040204" pitchFamily="50" charset="-128"/>
              </a:rPr>
              <a:t>35</a:t>
            </a:r>
            <a:endParaRPr lang="ja-JP" altLang="en-US" sz="1400" dirty="0"/>
          </a:p>
        </p:txBody>
      </p:sp>
      <p:sp>
        <p:nvSpPr>
          <p:cNvPr id="28" name="テキスト ボックス 27">
            <a:extLst>
              <a:ext uri="{FF2B5EF4-FFF2-40B4-BE49-F238E27FC236}">
                <a16:creationId xmlns:a16="http://schemas.microsoft.com/office/drawing/2014/main" id="{7BE9C811-DAC7-4F2A-B5EA-E37CF19CC42E}"/>
              </a:ext>
            </a:extLst>
          </p:cNvPr>
          <p:cNvSpPr txBox="1"/>
          <p:nvPr/>
        </p:nvSpPr>
        <p:spPr>
          <a:xfrm>
            <a:off x="1611912" y="4449553"/>
            <a:ext cx="5405578" cy="276999"/>
          </a:xfrm>
          <a:prstGeom prst="rect">
            <a:avLst/>
          </a:prstGeom>
          <a:noFill/>
        </p:spPr>
        <p:txBody>
          <a:bodyPr wrap="square" rtlCol="0">
            <a:spAutoFit/>
          </a:bodyPr>
          <a:lstStyle/>
          <a:p>
            <a:r>
              <a:rPr kumimoji="0" lang="ja-JP" altLang="en-US" sz="1200" dirty="0">
                <a:solidFill>
                  <a:prstClr val="black"/>
                </a:solidFill>
                <a:latin typeface="メイリオ" panose="020B0604030504040204" pitchFamily="50" charset="-128"/>
                <a:ea typeface="メイリオ" panose="020B0604030504040204" pitchFamily="50" charset="-128"/>
              </a:rPr>
              <a:t>赤心堂病院　乳腺外科部長　</a:t>
            </a:r>
            <a:r>
              <a:rPr kumimoji="0" lang="ja-JP" altLang="en-US" sz="1200" b="1" dirty="0">
                <a:solidFill>
                  <a:prstClr val="black"/>
                </a:solidFill>
                <a:latin typeface="メイリオ" panose="020B0604030504040204" pitchFamily="50" charset="-128"/>
                <a:ea typeface="メイリオ" panose="020B0604030504040204" pitchFamily="50" charset="-128"/>
              </a:rPr>
              <a:t>黒田 徹 先生</a:t>
            </a:r>
            <a:r>
              <a:rPr lang="ja-JP" altLang="en-US" sz="1200" b="1" dirty="0">
                <a:latin typeface="メイリオ" panose="020B0604030504040204" pitchFamily="50" charset="-128"/>
                <a:ea typeface="メイリオ" panose="020B0604030504040204" pitchFamily="50" charset="-128"/>
              </a:rPr>
              <a:t>　　</a:t>
            </a:r>
            <a:r>
              <a:rPr lang="ja-JP" altLang="en-US" sz="1200" dirty="0">
                <a:solidFill>
                  <a:prstClr val="black"/>
                </a:solidFill>
                <a:latin typeface="メイリオ" panose="020B0604030504040204" pitchFamily="50" charset="-128"/>
                <a:ea typeface="メイリオ" panose="020B0604030504040204" pitchFamily="50" charset="-128"/>
              </a:rPr>
              <a:t>　</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7BE9C811-DAC7-4F2A-B5EA-E37CF19CC42E}"/>
              </a:ext>
            </a:extLst>
          </p:cNvPr>
          <p:cNvSpPr txBox="1"/>
          <p:nvPr/>
        </p:nvSpPr>
        <p:spPr>
          <a:xfrm>
            <a:off x="1546642" y="7327398"/>
            <a:ext cx="5003618"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埼玉県立がんセンター　病理診断科　医長　</a:t>
            </a:r>
            <a:r>
              <a:rPr lang="ja-JP" altLang="en-US" sz="1200" b="1" dirty="0">
                <a:latin typeface="メイリオ" panose="020B0604030504040204" pitchFamily="50" charset="-128"/>
                <a:ea typeface="メイリオ" panose="020B0604030504040204" pitchFamily="50" charset="-128"/>
              </a:rPr>
              <a:t>坂下 麻衣 先生</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6" name="テキスト ボックス 5">
            <a:extLst>
              <a:ext uri="{FF2B5EF4-FFF2-40B4-BE49-F238E27FC236}">
                <a16:creationId xmlns:a16="http://schemas.microsoft.com/office/drawing/2014/main" id="{0F26C65B-354B-D59A-078F-BD7913BD29FA}"/>
              </a:ext>
            </a:extLst>
          </p:cNvPr>
          <p:cNvSpPr txBox="1"/>
          <p:nvPr/>
        </p:nvSpPr>
        <p:spPr>
          <a:xfrm>
            <a:off x="1429680" y="5631876"/>
            <a:ext cx="5405578" cy="276999"/>
          </a:xfrm>
          <a:prstGeom prst="rect">
            <a:avLst/>
          </a:prstGeom>
          <a:noFill/>
        </p:spPr>
        <p:txBody>
          <a:bodyPr wrap="square" rtlCol="0">
            <a:spAutoFit/>
          </a:bodyPr>
          <a:lstStyle/>
          <a:p>
            <a:r>
              <a:rPr kumimoji="0" lang="ja-JP" altLang="en-US" sz="1200" dirty="0">
                <a:solidFill>
                  <a:prstClr val="black"/>
                </a:solidFill>
                <a:latin typeface="メイリオ" panose="020B0604030504040204" pitchFamily="50" charset="-128"/>
                <a:ea typeface="メイリオ" panose="020B0604030504040204" pitchFamily="50" charset="-128"/>
              </a:rPr>
              <a:t>赤心堂病院　乳腺外科部長　</a:t>
            </a:r>
            <a:r>
              <a:rPr kumimoji="0" lang="ja-JP" altLang="en-US" sz="1200" b="1" dirty="0">
                <a:solidFill>
                  <a:prstClr val="black"/>
                </a:solidFill>
                <a:latin typeface="メイリオ" panose="020B0604030504040204" pitchFamily="50" charset="-128"/>
                <a:ea typeface="メイリオ" panose="020B0604030504040204" pitchFamily="50" charset="-128"/>
              </a:rPr>
              <a:t>黒田 徹 先生</a:t>
            </a:r>
            <a:r>
              <a:rPr lang="ja-JP" altLang="en-US" sz="1200" b="1" dirty="0">
                <a:latin typeface="メイリオ" panose="020B0604030504040204" pitchFamily="50" charset="-128"/>
                <a:ea typeface="メイリオ" panose="020B0604030504040204" pitchFamily="50" charset="-128"/>
              </a:rPr>
              <a:t>　　</a:t>
            </a:r>
            <a:r>
              <a:rPr lang="ja-JP" altLang="en-US" sz="1200" dirty="0">
                <a:solidFill>
                  <a:prstClr val="black"/>
                </a:solidFill>
                <a:latin typeface="メイリオ" panose="020B0604030504040204" pitchFamily="50" charset="-128"/>
                <a:ea typeface="メイリオ" panose="020B0604030504040204" pitchFamily="50" charset="-128"/>
              </a:rPr>
              <a:t>　</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75805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 name="正方形/長方形 83"/>
          <p:cNvSpPr/>
          <p:nvPr/>
        </p:nvSpPr>
        <p:spPr>
          <a:xfrm>
            <a:off x="1" y="132"/>
            <a:ext cx="6858000" cy="9905868"/>
          </a:xfrm>
          <a:prstGeom prst="rect">
            <a:avLst/>
          </a:prstGeom>
          <a:solidFill>
            <a:srgbClr val="DC8DB9"/>
          </a:solidFill>
          <a:ln>
            <a:noFill/>
          </a:ln>
        </p:spPr>
        <p:style>
          <a:lnRef idx="1">
            <a:schemeClr val="accent6"/>
          </a:lnRef>
          <a:fillRef idx="3">
            <a:schemeClr val="accent6"/>
          </a:fillRef>
          <a:effectRef idx="2">
            <a:schemeClr val="accent6"/>
          </a:effectRef>
          <a:fontRef idx="minor">
            <a:schemeClr val="lt1"/>
          </a:fontRef>
        </p:style>
        <p:txBody>
          <a:bodyPr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srgbClr val="C5D604"/>
              </a:solidFill>
              <a:effectLst/>
              <a:uLnTx/>
              <a:uFillTx/>
              <a:latin typeface="游ゴシック" panose="020F0502020204030204"/>
              <a:ea typeface="游ゴシック" panose="020B0400000000000000" pitchFamily="50" charset="-128"/>
              <a:cs typeface="+mn-cs"/>
            </a:endParaRPr>
          </a:p>
        </p:txBody>
      </p:sp>
      <p:pic>
        <p:nvPicPr>
          <p:cNvPr id="7" name="図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489" y="512782"/>
            <a:ext cx="6485021" cy="9241678"/>
          </a:xfrm>
          <a:prstGeom prst="rect">
            <a:avLst/>
          </a:prstGeom>
          <a:effectLst>
            <a:outerShdw blurRad="50800" dist="38100" dir="2700000" algn="tl" rotWithShape="0">
              <a:prstClr val="black">
                <a:alpha val="40000"/>
              </a:prstClr>
            </a:outerShdw>
          </a:effectLst>
        </p:spPr>
      </p:pic>
      <p:grpSp>
        <p:nvGrpSpPr>
          <p:cNvPr id="76" name="グループ化 75"/>
          <p:cNvGrpSpPr/>
          <p:nvPr/>
        </p:nvGrpSpPr>
        <p:grpSpPr>
          <a:xfrm>
            <a:off x="419267" y="5417448"/>
            <a:ext cx="2669456" cy="307777"/>
            <a:chOff x="510896" y="3913547"/>
            <a:chExt cx="2669456" cy="307777"/>
          </a:xfrm>
        </p:grpSpPr>
        <p:sp>
          <p:nvSpPr>
            <p:cNvPr id="77" name="テキスト ボックス 15"/>
            <p:cNvSpPr txBox="1">
              <a:spLocks noChangeArrowheads="1"/>
            </p:cNvSpPr>
            <p:nvPr/>
          </p:nvSpPr>
          <p:spPr bwMode="auto">
            <a:xfrm>
              <a:off x="510896" y="3939826"/>
              <a:ext cx="216024" cy="255233"/>
            </a:xfrm>
            <a:prstGeom prst="rect">
              <a:avLst/>
            </a:prstGeom>
            <a:solidFill>
              <a:srgbClr val="4472C4">
                <a:lumMod val="75000"/>
              </a:srgb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３</a:t>
              </a:r>
            </a:p>
          </p:txBody>
        </p:sp>
        <p:sp>
          <p:nvSpPr>
            <p:cNvPr id="78" name="正方形/長方形 77"/>
            <p:cNvSpPr/>
            <p:nvPr/>
          </p:nvSpPr>
          <p:spPr>
            <a:xfrm>
              <a:off x="741864" y="3913547"/>
              <a:ext cx="2438488"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a:ln>
                    <a:noFill/>
                  </a:ln>
                  <a:solidFill>
                    <a:prstClr val="black">
                      <a:lumMod val="95000"/>
                      <a:lumOff val="5000"/>
                    </a:prstClr>
                  </a:solidFill>
                  <a:effectLst/>
                  <a:uLnTx/>
                  <a:uFillTx/>
                  <a:latin typeface="Meiryo UI" panose="020B0604030504040204" pitchFamily="50" charset="-128"/>
                  <a:ea typeface="Meiryo UI" panose="020B0604030504040204" pitchFamily="50" charset="-128"/>
                  <a:cs typeface="+mn-cs"/>
                </a:rPr>
                <a:t>Zoom Meeting</a:t>
              </a:r>
              <a:r>
                <a:rPr kumimoji="0" lang="ja-JP" altLang="en-US" sz="1400" b="1" i="0" u="none" strike="noStrike" kern="0" cap="none" spc="0" normalizeH="0" baseline="0" noProof="0" dirty="0">
                  <a:ln>
                    <a:noFill/>
                  </a:ln>
                  <a:solidFill>
                    <a:prstClr val="black">
                      <a:lumMod val="95000"/>
                      <a:lumOff val="5000"/>
                    </a:prstClr>
                  </a:solidFill>
                  <a:effectLst/>
                  <a:uLnTx/>
                  <a:uFillTx/>
                  <a:latin typeface="Meiryo UI" panose="020B0604030504040204" pitchFamily="50" charset="-128"/>
                  <a:ea typeface="Meiryo UI" panose="020B0604030504040204" pitchFamily="50" charset="-128"/>
                  <a:cs typeface="+mn-cs"/>
                </a:rPr>
                <a:t>の</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操作方法</a:t>
              </a:r>
              <a:endPar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grpSp>
      <p:pic>
        <p:nvPicPr>
          <p:cNvPr id="80" name="図 79"/>
          <p:cNvPicPr>
            <a:picLocks noChangeAspect="1"/>
          </p:cNvPicPr>
          <p:nvPr/>
        </p:nvPicPr>
        <p:blipFill>
          <a:blip r:embed="rId4"/>
          <a:stretch>
            <a:fillRect/>
          </a:stretch>
        </p:blipFill>
        <p:spPr>
          <a:xfrm>
            <a:off x="421598" y="5753103"/>
            <a:ext cx="3778978" cy="2029493"/>
          </a:xfrm>
          <a:prstGeom prst="rect">
            <a:avLst/>
          </a:prstGeom>
        </p:spPr>
      </p:pic>
      <p:grpSp>
        <p:nvGrpSpPr>
          <p:cNvPr id="81" name="グループ化 80"/>
          <p:cNvGrpSpPr/>
          <p:nvPr/>
        </p:nvGrpSpPr>
        <p:grpSpPr>
          <a:xfrm>
            <a:off x="400611" y="5731020"/>
            <a:ext cx="3799965" cy="2063481"/>
            <a:chOff x="2083512" y="4086049"/>
            <a:chExt cx="3905775" cy="2390203"/>
          </a:xfrm>
        </p:grpSpPr>
        <p:sp>
          <p:nvSpPr>
            <p:cNvPr id="82" name="角丸四角形 81"/>
            <p:cNvSpPr/>
            <p:nvPr/>
          </p:nvSpPr>
          <p:spPr>
            <a:xfrm>
              <a:off x="2083512" y="6305861"/>
              <a:ext cx="538003" cy="170391"/>
            </a:xfrm>
            <a:prstGeom prst="roundRect">
              <a:avLst/>
            </a:prstGeom>
            <a:noFill/>
            <a:ln w="381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sp>
          <p:nvSpPr>
            <p:cNvPr id="83" name="角丸四角形 82"/>
            <p:cNvSpPr/>
            <p:nvPr/>
          </p:nvSpPr>
          <p:spPr>
            <a:xfrm>
              <a:off x="5480044" y="4086049"/>
              <a:ext cx="509243" cy="229193"/>
            </a:xfrm>
            <a:prstGeom prst="roundRect">
              <a:avLst/>
            </a:prstGeom>
            <a:noFill/>
            <a:ln w="381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sp>
        <p:nvSpPr>
          <p:cNvPr id="85" name="テキスト ボックス 15"/>
          <p:cNvSpPr txBox="1">
            <a:spLocks noChangeArrowheads="1"/>
          </p:cNvSpPr>
          <p:nvPr/>
        </p:nvSpPr>
        <p:spPr bwMode="auto">
          <a:xfrm>
            <a:off x="404375" y="9210021"/>
            <a:ext cx="216024" cy="255233"/>
          </a:xfrm>
          <a:prstGeom prst="rect">
            <a:avLst/>
          </a:prstGeom>
          <a:solidFill>
            <a:srgbClr val="4472C4">
              <a:lumMod val="75000"/>
            </a:srgb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05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４</a:t>
            </a:r>
          </a:p>
        </p:txBody>
      </p:sp>
      <p:sp>
        <p:nvSpPr>
          <p:cNvPr id="87" name="正方形/長方形 86"/>
          <p:cNvSpPr/>
          <p:nvPr/>
        </p:nvSpPr>
        <p:spPr>
          <a:xfrm>
            <a:off x="641938" y="9183748"/>
            <a:ext cx="2253759"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a:ln>
                  <a:noFill/>
                </a:ln>
                <a:solidFill>
                  <a:prstClr val="black">
                    <a:lumMod val="95000"/>
                    <a:lumOff val="5000"/>
                  </a:prstClr>
                </a:solidFill>
                <a:effectLst/>
                <a:uLnTx/>
                <a:uFillTx/>
                <a:latin typeface="Meiryo UI" panose="020B0604030504040204" pitchFamily="50" charset="-128"/>
                <a:ea typeface="Meiryo UI" panose="020B0604030504040204" pitchFamily="50" charset="-128"/>
                <a:cs typeface="+mn-cs"/>
              </a:rPr>
              <a:t>Zoom Meeting</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退室方法</a:t>
            </a:r>
            <a:endPar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sp>
        <p:nvSpPr>
          <p:cNvPr id="88" name="正方形/長方形 87"/>
          <p:cNvSpPr/>
          <p:nvPr/>
        </p:nvSpPr>
        <p:spPr>
          <a:xfrm>
            <a:off x="496100" y="9444741"/>
            <a:ext cx="4521355" cy="25391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画面右下の「</a:t>
            </a:r>
            <a:r>
              <a:rPr kumimoji="1" lang="ja-JP" altLang="en-US" sz="105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ミーティングを退出</a:t>
            </a:r>
            <a:r>
              <a:rPr kumimoji="1" lang="ja-JP" altLang="en-US"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」を押して終了してください。</a:t>
            </a:r>
            <a:endParaRPr kumimoji="1" lang="en-US" altLang="ja-JP" sz="105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pic>
        <p:nvPicPr>
          <p:cNvPr id="90" name="図 89"/>
          <p:cNvPicPr>
            <a:picLocks noChangeAspect="1"/>
          </p:cNvPicPr>
          <p:nvPr/>
        </p:nvPicPr>
        <p:blipFill rotWithShape="1">
          <a:blip r:embed="rId5"/>
          <a:srcRect l="54305" t="70097" r="1482" b="4456"/>
          <a:stretch/>
        </p:blipFill>
        <p:spPr>
          <a:xfrm>
            <a:off x="4675153" y="9236040"/>
            <a:ext cx="1431615" cy="425798"/>
          </a:xfrm>
          <a:prstGeom prst="rect">
            <a:avLst/>
          </a:prstGeom>
        </p:spPr>
      </p:pic>
      <p:sp>
        <p:nvSpPr>
          <p:cNvPr id="92" name="角丸四角形 91"/>
          <p:cNvSpPr/>
          <p:nvPr/>
        </p:nvSpPr>
        <p:spPr>
          <a:xfrm>
            <a:off x="5021687" y="9344918"/>
            <a:ext cx="1056847" cy="316920"/>
          </a:xfrm>
          <a:prstGeom prst="roundRect">
            <a:avLst/>
          </a:prstGeom>
          <a:noFill/>
          <a:ln w="38100" cap="flat" cmpd="sng" algn="ctr">
            <a:solidFill>
              <a:srgbClr val="FF0000"/>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endParaRPr>
          </a:p>
        </p:txBody>
      </p:sp>
      <p:grpSp>
        <p:nvGrpSpPr>
          <p:cNvPr id="93" name="グループ化 92"/>
          <p:cNvGrpSpPr/>
          <p:nvPr/>
        </p:nvGrpSpPr>
        <p:grpSpPr>
          <a:xfrm>
            <a:off x="433371" y="587344"/>
            <a:ext cx="1596530" cy="307777"/>
            <a:chOff x="467579" y="2799885"/>
            <a:chExt cx="1596530" cy="307777"/>
          </a:xfrm>
        </p:grpSpPr>
        <p:sp>
          <p:nvSpPr>
            <p:cNvPr id="96" name="テキスト ボックス 15"/>
            <p:cNvSpPr txBox="1">
              <a:spLocks noChangeArrowheads="1"/>
            </p:cNvSpPr>
            <p:nvPr/>
          </p:nvSpPr>
          <p:spPr bwMode="auto">
            <a:xfrm>
              <a:off x="467579" y="2842842"/>
              <a:ext cx="216024" cy="255233"/>
            </a:xfrm>
            <a:prstGeom prst="rect">
              <a:avLst/>
            </a:prstGeom>
            <a:solidFill>
              <a:srgbClr val="4472C4">
                <a:lumMod val="75000"/>
              </a:srgb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1</a:t>
              </a:r>
              <a:endParaRPr kumimoji="0" lang="ja-JP" altLang="en-US" sz="105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97" name="正方形/長方形 96"/>
            <p:cNvSpPr/>
            <p:nvPr/>
          </p:nvSpPr>
          <p:spPr>
            <a:xfrm>
              <a:off x="683603" y="2799885"/>
              <a:ext cx="1380506"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lumMod val="95000"/>
                      <a:lumOff val="5000"/>
                    </a:prstClr>
                  </a:solidFill>
                  <a:effectLst/>
                  <a:uLnTx/>
                  <a:uFillTx/>
                  <a:latin typeface="Meiryo UI" panose="020B0604030504040204" pitchFamily="50" charset="-128"/>
                  <a:ea typeface="Meiryo UI" panose="020B0604030504040204" pitchFamily="50" charset="-128"/>
                  <a:cs typeface="+mn-cs"/>
                </a:rPr>
                <a:t>事前登録方法</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　</a:t>
              </a:r>
              <a:endPar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grpSp>
      <p:sp>
        <p:nvSpPr>
          <p:cNvPr id="103" name="角丸四角形 102"/>
          <p:cNvSpPr/>
          <p:nvPr/>
        </p:nvSpPr>
        <p:spPr>
          <a:xfrm>
            <a:off x="432032" y="8021650"/>
            <a:ext cx="3588608" cy="1056587"/>
          </a:xfrm>
          <a:prstGeom prst="roundRect">
            <a:avLst>
              <a:gd name="adj" fmla="val 6808"/>
            </a:avLst>
          </a:prstGeom>
          <a:noFill/>
          <a:ln w="31750" cap="flat" cmpd="sng" algn="ctr">
            <a:solidFill>
              <a:srgbClr val="25C6D7"/>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04" name="テキスト ボックス 103"/>
          <p:cNvSpPr txBox="1"/>
          <p:nvPr/>
        </p:nvSpPr>
        <p:spPr>
          <a:xfrm>
            <a:off x="270691" y="8032255"/>
            <a:ext cx="1382159" cy="24237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②マイク</a:t>
            </a:r>
            <a:r>
              <a:rPr kumimoji="0" lang="en-US" altLang="ja-JP"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ON OFF</a:t>
            </a:r>
            <a:endParaRPr kumimoji="1" lang="ja-JP" altLang="en-US"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07" name="左右矢印 106"/>
          <p:cNvSpPr/>
          <p:nvPr/>
        </p:nvSpPr>
        <p:spPr>
          <a:xfrm>
            <a:off x="1502369" y="8501977"/>
            <a:ext cx="413235" cy="311240"/>
          </a:xfrm>
          <a:prstGeom prst="leftRightArrow">
            <a:avLst/>
          </a:prstGeom>
          <a:solidFill>
            <a:srgbClr val="92D050"/>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3" name="正方形/長方形 112"/>
          <p:cNvSpPr/>
          <p:nvPr/>
        </p:nvSpPr>
        <p:spPr>
          <a:xfrm>
            <a:off x="623977" y="8857439"/>
            <a:ext cx="766557"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ＭＳ Ｐゴシック" pitchFamily="50" charset="-128"/>
              </a:rPr>
              <a:t>ミュート状態</a:t>
            </a:r>
            <a:endParaRPr kumimoji="0"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4" name="正方形/長方形 113"/>
          <p:cNvSpPr/>
          <p:nvPr/>
        </p:nvSpPr>
        <p:spPr>
          <a:xfrm>
            <a:off x="2062721" y="8817459"/>
            <a:ext cx="646331" cy="230832"/>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ＭＳ Ｐゴシック" pitchFamily="50" charset="-128"/>
              </a:rPr>
              <a:t>発言状態</a:t>
            </a:r>
            <a:endParaRPr kumimoji="0" lang="ja-JP" altLang="en-US" sz="900" b="0"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15" name="正方形/長方形 114"/>
          <p:cNvSpPr/>
          <p:nvPr/>
        </p:nvSpPr>
        <p:spPr>
          <a:xfrm>
            <a:off x="2735971" y="8404874"/>
            <a:ext cx="1284668" cy="47320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発言が終わりましたら</a:t>
            </a:r>
            <a:endParaRPr kumimoji="0" lang="en-US" altLang="ja-JP"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マイク</a:t>
            </a:r>
            <a:r>
              <a:rPr kumimoji="0" lang="en-US" altLang="ja-JP"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OFF(</a:t>
            </a:r>
            <a:r>
              <a:rPr kumimoji="0" lang="ja-JP" altLang="en-US"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ミュート</a:t>
            </a:r>
            <a:r>
              <a:rPr kumimoji="0" lang="en-US" altLang="ja-JP"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a:t>
            </a:r>
            <a:r>
              <a:rPr kumimoji="0" lang="ja-JP" altLang="en-US"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の</a:t>
            </a:r>
            <a:endParaRPr kumimoji="0" lang="en-US" altLang="ja-JP"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状態にしておいてください。</a:t>
            </a:r>
            <a:endParaRPr kumimoji="0" lang="en-US" altLang="ja-JP" sz="825"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endParaRPr>
          </a:p>
        </p:txBody>
      </p:sp>
      <p:sp>
        <p:nvSpPr>
          <p:cNvPr id="116" name="正方形/長方形 115"/>
          <p:cNvSpPr/>
          <p:nvPr/>
        </p:nvSpPr>
        <p:spPr>
          <a:xfrm>
            <a:off x="511011" y="8206223"/>
            <a:ext cx="3608285" cy="21929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画面</a:t>
            </a: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左下</a:t>
            </a:r>
            <a:r>
              <a:rPr kumimoji="0" lang="ja-JP"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にある</a:t>
            </a: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マイクアイコン</a:t>
            </a:r>
            <a:r>
              <a:rPr kumimoji="0" lang="ja-JP"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ボタンを</a:t>
            </a: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押してミュート状態を解除してください。</a:t>
            </a:r>
            <a:endParaRPr kumimoji="0" lang="en-US"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117" name="図 116"/>
          <p:cNvPicPr>
            <a:picLocks noChangeAspect="1"/>
          </p:cNvPicPr>
          <p:nvPr/>
        </p:nvPicPr>
        <p:blipFill>
          <a:blip r:embed="rId6"/>
          <a:stretch>
            <a:fillRect/>
          </a:stretch>
        </p:blipFill>
        <p:spPr>
          <a:xfrm>
            <a:off x="2051735" y="8424770"/>
            <a:ext cx="639725" cy="411704"/>
          </a:xfrm>
          <a:prstGeom prst="rect">
            <a:avLst/>
          </a:prstGeom>
        </p:spPr>
      </p:pic>
      <p:pic>
        <p:nvPicPr>
          <p:cNvPr id="118" name="図 117"/>
          <p:cNvPicPr>
            <a:picLocks noChangeAspect="1"/>
          </p:cNvPicPr>
          <p:nvPr/>
        </p:nvPicPr>
        <p:blipFill>
          <a:blip r:embed="rId7"/>
          <a:stretch>
            <a:fillRect/>
          </a:stretch>
        </p:blipFill>
        <p:spPr>
          <a:xfrm>
            <a:off x="607502" y="8443160"/>
            <a:ext cx="763370" cy="432351"/>
          </a:xfrm>
          <a:prstGeom prst="rect">
            <a:avLst/>
          </a:prstGeom>
        </p:spPr>
      </p:pic>
      <p:sp>
        <p:nvSpPr>
          <p:cNvPr id="119" name="角丸四角形 118"/>
          <p:cNvSpPr/>
          <p:nvPr/>
        </p:nvSpPr>
        <p:spPr>
          <a:xfrm>
            <a:off x="4271540" y="5677659"/>
            <a:ext cx="2188161" cy="2116842"/>
          </a:xfrm>
          <a:prstGeom prst="roundRect">
            <a:avLst>
              <a:gd name="adj" fmla="val 6808"/>
            </a:avLst>
          </a:prstGeom>
          <a:noFill/>
          <a:ln w="31750" cap="flat" cmpd="sng" algn="ctr">
            <a:solidFill>
              <a:srgbClr val="25C6D7"/>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0" name="テキスト ボックス 129"/>
          <p:cNvSpPr txBox="1"/>
          <p:nvPr/>
        </p:nvSpPr>
        <p:spPr>
          <a:xfrm>
            <a:off x="4279143" y="5691202"/>
            <a:ext cx="1817696" cy="2423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①表示の切り替え方法</a:t>
            </a:r>
            <a:endParaRPr kumimoji="1" lang="ja-JP" altLang="en-US"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31" name="正方形/長方形 130"/>
          <p:cNvSpPr/>
          <p:nvPr/>
        </p:nvSpPr>
        <p:spPr>
          <a:xfrm>
            <a:off x="4266971" y="5898530"/>
            <a:ext cx="2198481" cy="85408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画面右上にある「スピーカービュー」「ギャラリー</a:t>
            </a:r>
            <a:endParaRPr kumimoji="0" lang="en-US"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ビュー」の切り替えで表示モードを変更できます。</a:t>
            </a:r>
            <a:endParaRPr kumimoji="0" lang="en-US"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「ギャラリービュー」で表示の場合参加者</a:t>
            </a:r>
            <a:endParaRPr kumimoji="0" lang="en-US"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すべてが画面に表示されます。</a:t>
            </a:r>
            <a:endParaRPr kumimoji="0" lang="en-US"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「スピーカービュー」で表示の場合、現在</a:t>
            </a:r>
            <a:endParaRPr kumimoji="0" lang="en-US"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発言している人の画面が大きく表示されます。</a:t>
            </a:r>
            <a:endParaRPr kumimoji="0" lang="en-US" altLang="ja-JP" sz="82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132" name="図 131"/>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732269" y="6772689"/>
            <a:ext cx="1309933" cy="274172"/>
          </a:xfrm>
          <a:prstGeom prst="rect">
            <a:avLst/>
          </a:prstGeom>
        </p:spPr>
      </p:pic>
      <p:pic>
        <p:nvPicPr>
          <p:cNvPr id="133" name="図 132"/>
          <p:cNvPicPr>
            <a:picLocks noChangeAspect="1"/>
          </p:cNvPicPr>
          <p:nvPr/>
        </p:nvPicPr>
        <p:blipFill rotWithShape="1">
          <a:blip r:embed="rId9" cstate="print">
            <a:extLst>
              <a:ext uri="{28A0092B-C50C-407E-A947-70E740481C1C}">
                <a14:useLocalDpi xmlns:a14="http://schemas.microsoft.com/office/drawing/2010/main" val="0"/>
              </a:ext>
            </a:extLst>
          </a:blip>
          <a:srcRect l="21728" t="4442" b="1"/>
          <a:stretch/>
        </p:blipFill>
        <p:spPr>
          <a:xfrm>
            <a:off x="4759031" y="7441346"/>
            <a:ext cx="1230814" cy="300527"/>
          </a:xfrm>
          <a:prstGeom prst="rect">
            <a:avLst/>
          </a:prstGeom>
        </p:spPr>
      </p:pic>
      <p:sp>
        <p:nvSpPr>
          <p:cNvPr id="149" name="左右矢印 148"/>
          <p:cNvSpPr/>
          <p:nvPr/>
        </p:nvSpPr>
        <p:spPr>
          <a:xfrm rot="5400000">
            <a:off x="5184592" y="7109024"/>
            <a:ext cx="323510" cy="243662"/>
          </a:xfrm>
          <a:prstGeom prst="leftRightArrow">
            <a:avLst/>
          </a:prstGeom>
          <a:solidFill>
            <a:srgbClr val="92D050"/>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0" cap="none" spc="0" normalizeH="0" baseline="0" noProof="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52" name="角丸四角形 151"/>
          <p:cNvSpPr/>
          <p:nvPr/>
        </p:nvSpPr>
        <p:spPr>
          <a:xfrm>
            <a:off x="4099619" y="8013347"/>
            <a:ext cx="2365833" cy="1064890"/>
          </a:xfrm>
          <a:prstGeom prst="roundRect">
            <a:avLst>
              <a:gd name="adj" fmla="val 6808"/>
            </a:avLst>
          </a:prstGeom>
          <a:noFill/>
          <a:ln w="31750" cap="flat" cmpd="sng" algn="ctr">
            <a:solidFill>
              <a:srgbClr val="25C6D7"/>
            </a:solid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53" name="テキスト ボックス 152">
            <a:extLst>
              <a:ext uri="{FF2B5EF4-FFF2-40B4-BE49-F238E27FC236}">
                <a16:creationId xmlns:a16="http://schemas.microsoft.com/office/drawing/2014/main" id="{BCB211C1-5C61-4C84-992B-20FF1BD8098A}"/>
              </a:ext>
            </a:extLst>
          </p:cNvPr>
          <p:cNvSpPr txBox="1"/>
          <p:nvPr/>
        </p:nvSpPr>
        <p:spPr>
          <a:xfrm>
            <a:off x="5547151" y="8791914"/>
            <a:ext cx="93094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カメラ</a:t>
            </a:r>
            <a:r>
              <a:rPr kumimoji="1" lang="en-US" altLang="ja-JP"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ON</a:t>
            </a: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状態</a:t>
            </a:r>
          </a:p>
        </p:txBody>
      </p:sp>
      <p:sp>
        <p:nvSpPr>
          <p:cNvPr id="154" name="テキスト ボックス 153">
            <a:extLst>
              <a:ext uri="{FF2B5EF4-FFF2-40B4-BE49-F238E27FC236}">
                <a16:creationId xmlns:a16="http://schemas.microsoft.com/office/drawing/2014/main" id="{9BD89BAB-B1E9-4223-B3AF-429B4215CD27}"/>
              </a:ext>
            </a:extLst>
          </p:cNvPr>
          <p:cNvSpPr txBox="1"/>
          <p:nvPr/>
        </p:nvSpPr>
        <p:spPr>
          <a:xfrm>
            <a:off x="4150218" y="8800949"/>
            <a:ext cx="930945" cy="230832"/>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カメラ</a:t>
            </a:r>
            <a:r>
              <a:rPr kumimoji="1" lang="en-US" altLang="ja-JP"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OFF</a:t>
            </a:r>
            <a:r>
              <a:rPr kumimoji="1" lang="ja-JP" altLang="en-US" sz="900"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状態</a:t>
            </a:r>
          </a:p>
        </p:txBody>
      </p:sp>
      <p:sp>
        <p:nvSpPr>
          <p:cNvPr id="156" name="テキスト ボックス 155"/>
          <p:cNvSpPr txBox="1"/>
          <p:nvPr/>
        </p:nvSpPr>
        <p:spPr>
          <a:xfrm>
            <a:off x="4090720" y="8025724"/>
            <a:ext cx="1287617" cy="24237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③カメラ</a:t>
            </a:r>
            <a:r>
              <a:rPr kumimoji="0" lang="en-US" altLang="ja-JP"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rPr>
              <a:t>ON OFF</a:t>
            </a:r>
            <a:endParaRPr kumimoji="1" lang="ja-JP" altLang="en-US" sz="975" b="1" i="0" u="none" strike="noStrike" kern="120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pic>
        <p:nvPicPr>
          <p:cNvPr id="158" name="図 157"/>
          <p:cNvPicPr>
            <a:picLocks noChangeAspect="1"/>
          </p:cNvPicPr>
          <p:nvPr/>
        </p:nvPicPr>
        <p:blipFill>
          <a:blip r:embed="rId10"/>
          <a:stretch>
            <a:fillRect/>
          </a:stretch>
        </p:blipFill>
        <p:spPr>
          <a:xfrm>
            <a:off x="4216509" y="8429067"/>
            <a:ext cx="756613" cy="407407"/>
          </a:xfrm>
          <a:prstGeom prst="rect">
            <a:avLst/>
          </a:prstGeom>
        </p:spPr>
      </p:pic>
      <p:pic>
        <p:nvPicPr>
          <p:cNvPr id="159" name="図 158"/>
          <p:cNvPicPr>
            <a:picLocks noChangeAspect="1"/>
          </p:cNvPicPr>
          <p:nvPr/>
        </p:nvPicPr>
        <p:blipFill>
          <a:blip r:embed="rId11"/>
          <a:stretch>
            <a:fillRect/>
          </a:stretch>
        </p:blipFill>
        <p:spPr>
          <a:xfrm>
            <a:off x="5606220" y="8423160"/>
            <a:ext cx="779964" cy="413314"/>
          </a:xfrm>
          <a:prstGeom prst="rect">
            <a:avLst/>
          </a:prstGeom>
        </p:spPr>
      </p:pic>
      <p:sp>
        <p:nvSpPr>
          <p:cNvPr id="160" name="左右矢印 159"/>
          <p:cNvSpPr/>
          <p:nvPr/>
        </p:nvSpPr>
        <p:spPr>
          <a:xfrm>
            <a:off x="5084475" y="8479008"/>
            <a:ext cx="413235" cy="311240"/>
          </a:xfrm>
          <a:prstGeom prst="leftRightArrow">
            <a:avLst/>
          </a:prstGeom>
          <a:solidFill>
            <a:srgbClr val="92D050"/>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350" b="0" i="0" u="none" strike="noStrike" kern="0" cap="none" spc="0" normalizeH="0" baseline="0" noProof="0">
              <a:ln>
                <a:noFill/>
              </a:ln>
              <a:solidFill>
                <a:srgbClr val="000000"/>
              </a:solidFill>
              <a:effectLst/>
              <a:uLnTx/>
              <a:uFillTx/>
              <a:latin typeface="Meiryo UI" panose="020B0604030504040204" pitchFamily="50" charset="-128"/>
              <a:ea typeface="Meiryo UI" panose="020B0604030504040204" pitchFamily="50" charset="-128"/>
              <a:cs typeface="+mn-cs"/>
            </a:endParaRPr>
          </a:p>
        </p:txBody>
      </p:sp>
      <p:sp>
        <p:nvSpPr>
          <p:cNvPr id="173" name="テキスト ボックス 172"/>
          <p:cNvSpPr txBox="1"/>
          <p:nvPr/>
        </p:nvSpPr>
        <p:spPr>
          <a:xfrm>
            <a:off x="3798258" y="5473459"/>
            <a:ext cx="488781" cy="29238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①</a:t>
            </a:r>
          </a:p>
        </p:txBody>
      </p:sp>
      <p:sp>
        <p:nvSpPr>
          <p:cNvPr id="174" name="テキスト ボックス 173"/>
          <p:cNvSpPr txBox="1"/>
          <p:nvPr/>
        </p:nvSpPr>
        <p:spPr>
          <a:xfrm>
            <a:off x="274819" y="7753153"/>
            <a:ext cx="488781" cy="29238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②</a:t>
            </a:r>
          </a:p>
        </p:txBody>
      </p:sp>
      <p:sp>
        <p:nvSpPr>
          <p:cNvPr id="175" name="テキスト ボックス 174"/>
          <p:cNvSpPr txBox="1"/>
          <p:nvPr/>
        </p:nvSpPr>
        <p:spPr>
          <a:xfrm>
            <a:off x="485840" y="7753153"/>
            <a:ext cx="488781" cy="292388"/>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300" b="1" i="0" u="none" strike="noStrike" kern="1200" cap="none" spc="0" normalizeH="0" baseline="0" noProof="0" dirty="0">
                <a:ln>
                  <a:noFill/>
                </a:ln>
                <a:solidFill>
                  <a:srgbClr val="FF0000"/>
                </a:solidFill>
                <a:effectLst/>
                <a:uLnTx/>
                <a:uFillTx/>
                <a:latin typeface="Meiryo UI" panose="020B0604030504040204" pitchFamily="50" charset="-128"/>
                <a:ea typeface="Meiryo UI" panose="020B0604030504040204" pitchFamily="50" charset="-128"/>
                <a:cs typeface="+mn-cs"/>
              </a:rPr>
              <a:t>③</a:t>
            </a:r>
          </a:p>
        </p:txBody>
      </p:sp>
      <p:sp>
        <p:nvSpPr>
          <p:cNvPr id="5" name="正方形/長方形 4"/>
          <p:cNvSpPr/>
          <p:nvPr/>
        </p:nvSpPr>
        <p:spPr>
          <a:xfrm>
            <a:off x="0" y="39055"/>
            <a:ext cx="6858000" cy="430887"/>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第</a:t>
            </a:r>
            <a:r>
              <a:rPr kumimoji="1" lang="en-US" altLang="ja-JP" sz="2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45</a:t>
            </a:r>
            <a:r>
              <a:rPr kumimoji="1" lang="ja-JP" altLang="en-US" sz="2200" b="1"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回乳腺画像・病理カンファレンス　</a:t>
            </a:r>
            <a:r>
              <a:rPr kumimoji="1" lang="ja-JP" altLang="en-US" sz="2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参加方法</a:t>
            </a:r>
            <a:endParaRPr kumimoji="1" lang="en-US" altLang="ja-JP" sz="2200" b="0" i="0" u="none" strike="noStrike" kern="120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74" name="正方形/長方形 83"/>
          <p:cNvSpPr>
            <a:spLocks noChangeArrowheads="1"/>
          </p:cNvSpPr>
          <p:nvPr/>
        </p:nvSpPr>
        <p:spPr bwMode="auto">
          <a:xfrm>
            <a:off x="270691" y="1458557"/>
            <a:ext cx="3093750" cy="502529"/>
          </a:xfrm>
          <a:prstGeom prst="rect">
            <a:avLst/>
          </a:prstGeom>
          <a:noFill/>
          <a:ln w="9525">
            <a:noFill/>
            <a:miter lim="800000"/>
            <a:headEnd/>
            <a:tailEnd/>
          </a:ln>
        </p:spPr>
        <p:txBody>
          <a:bodyPr wrap="square" lIns="82947" tIns="41475" rIns="82947" bIns="41475">
            <a:spAutoFit/>
          </a:bodyPr>
          <a:lstStyle/>
          <a:p>
            <a:pPr marL="0" marR="0" lvl="0" indent="0" algn="l" defTabSz="828104" rtl="0" eaLnBrk="1" fontAlgn="base" latinLnBrk="0" hangingPunct="1">
              <a:lnSpc>
                <a:spcPct val="100000"/>
              </a:lnSpc>
              <a:spcBef>
                <a:spcPct val="0"/>
              </a:spcBef>
              <a:spcAft>
                <a:spcPct val="0"/>
              </a:spcAft>
              <a:buClrTx/>
              <a:buSzTx/>
              <a:buFontTx/>
              <a:buNone/>
              <a:tabLst/>
              <a:defRPr/>
            </a:pPr>
            <a:r>
              <a:rPr kumimoji="1" lang="ja-JP" altLang="en-US" sz="907"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① </a:t>
            </a:r>
            <a:r>
              <a:rPr kumimoji="1" lang="en-US" altLang="ja-JP"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Internet Explorer</a:t>
            </a:r>
            <a:r>
              <a:rPr kumimoji="1" lang="ja-JP" altLang="en-US"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などの</a:t>
            </a:r>
            <a:endParaRPr kumimoji="1" lang="en-US" altLang="ja-JP"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a:p>
            <a:pPr marL="0" marR="0" lvl="0" indent="0" algn="l" defTabSz="828104" rtl="0" eaLnBrk="1" fontAlgn="base" latinLnBrk="0" hangingPunct="1">
              <a:lnSpc>
                <a:spcPct val="100000"/>
              </a:lnSpc>
              <a:spcBef>
                <a:spcPct val="0"/>
              </a:spcBef>
              <a:spcAft>
                <a:spcPct val="0"/>
              </a:spcAft>
              <a:buClrTx/>
              <a:buSzTx/>
              <a:buFontTx/>
              <a:buNone/>
              <a:tabLst/>
              <a:defRPr/>
            </a:pPr>
            <a:r>
              <a:rPr kumimoji="1" lang="ja-JP" altLang="en-US"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　ブラウザを起動し、</a:t>
            </a:r>
            <a:r>
              <a:rPr kumimoji="1" lang="en-US" altLang="ja-JP"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URL</a:t>
            </a:r>
            <a:r>
              <a:rPr kumimoji="1" lang="ja-JP" altLang="en-US"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欄に上記の</a:t>
            </a:r>
            <a:r>
              <a:rPr kumimoji="1" lang="en-US" altLang="ja-JP"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URL</a:t>
            </a:r>
            <a:r>
              <a:rPr kumimoji="1" lang="ja-JP" altLang="en-US"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を入力する</a:t>
            </a:r>
            <a:endParaRPr kumimoji="1" lang="en-US" altLang="ja-JP"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a:p>
            <a:pPr marL="0" marR="0" lvl="0" indent="0" algn="l" defTabSz="828104" rtl="0" eaLnBrk="1" fontAlgn="base" latinLnBrk="0" hangingPunct="1">
              <a:lnSpc>
                <a:spcPct val="100000"/>
              </a:lnSpc>
              <a:spcBef>
                <a:spcPct val="0"/>
              </a:spcBef>
              <a:spcAft>
                <a:spcPct val="0"/>
              </a:spcAft>
              <a:buClrTx/>
              <a:buSzTx/>
              <a:buFontTx/>
              <a:buNone/>
              <a:tabLst/>
              <a:defRPr/>
            </a:pPr>
            <a:r>
              <a:rPr kumimoji="1" lang="ja-JP" altLang="en-US"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　</a:t>
            </a:r>
            <a:endParaRPr kumimoji="1" lang="en-US" altLang="ja-JP" sz="907" b="1" i="0" u="sng" strike="noStrike" kern="1200" cap="none" spc="0" normalizeH="0" baseline="0" noProof="0" dirty="0">
              <a:ln>
                <a:noFill/>
              </a:ln>
              <a:solidFill>
                <a:srgbClr val="FF0000"/>
              </a:solidFill>
              <a:effectLst/>
              <a:uLnTx/>
              <a:uFillTx/>
              <a:latin typeface="メイリオ" pitchFamily="50" charset="-128"/>
              <a:ea typeface="メイリオ" pitchFamily="50" charset="-128"/>
              <a:cs typeface="メイリオ" pitchFamily="50" charset="-128"/>
            </a:endParaRPr>
          </a:p>
        </p:txBody>
      </p:sp>
      <p:sp>
        <p:nvSpPr>
          <p:cNvPr id="91" name="正方形/長方形 35"/>
          <p:cNvSpPr>
            <a:spLocks noChangeArrowheads="1"/>
          </p:cNvSpPr>
          <p:nvPr/>
        </p:nvSpPr>
        <p:spPr bwMode="auto">
          <a:xfrm>
            <a:off x="270691" y="2006491"/>
            <a:ext cx="2911558" cy="231923"/>
          </a:xfrm>
          <a:prstGeom prst="rect">
            <a:avLst/>
          </a:prstGeom>
          <a:noFill/>
          <a:ln w="9525">
            <a:noFill/>
            <a:miter lim="800000"/>
            <a:headEnd/>
            <a:tailEnd/>
          </a:ln>
        </p:spPr>
        <p:txBody>
          <a:bodyPr wrap="square">
            <a:spAutoFit/>
          </a:bodyPr>
          <a:lstStyle/>
          <a:p>
            <a:pPr marL="0" marR="0" lvl="0" indent="0" algn="l" defTabSz="828104" rtl="0" eaLnBrk="1" fontAlgn="base" latinLnBrk="0" hangingPunct="1">
              <a:lnSpc>
                <a:spcPct val="100000"/>
              </a:lnSpc>
              <a:spcBef>
                <a:spcPct val="0"/>
              </a:spcBef>
              <a:spcAft>
                <a:spcPct val="0"/>
              </a:spcAft>
              <a:buClrTx/>
              <a:buSzTx/>
              <a:buFontTx/>
              <a:buNone/>
              <a:tabLst/>
              <a:defRPr/>
            </a:pPr>
            <a:r>
              <a:rPr kumimoji="1" lang="ja-JP" altLang="en-US" sz="907"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②</a:t>
            </a:r>
            <a:r>
              <a:rPr kumimoji="1" lang="ja-JP" altLang="en-US"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 入力フォームに必要事項をご記入ください。</a:t>
            </a:r>
            <a:endParaRPr kumimoji="1" lang="en-US" altLang="ja-JP"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pic>
        <p:nvPicPr>
          <p:cNvPr id="94" name="図 93"/>
          <p:cNvPicPr>
            <a:picLocks noChangeAspect="1"/>
          </p:cNvPicPr>
          <p:nvPr/>
        </p:nvPicPr>
        <p:blipFill rotWithShape="1">
          <a:blip r:embed="rId12" cstate="print">
            <a:extLst>
              <a:ext uri="{28A0092B-C50C-407E-A947-70E740481C1C}">
                <a14:useLocalDpi xmlns:a14="http://schemas.microsoft.com/office/drawing/2010/main" val="0"/>
              </a:ext>
            </a:extLst>
          </a:blip>
          <a:srcRect b="-1736"/>
          <a:stretch/>
        </p:blipFill>
        <p:spPr>
          <a:xfrm>
            <a:off x="3358140" y="1488314"/>
            <a:ext cx="3162932" cy="407498"/>
          </a:xfrm>
          <a:prstGeom prst="rect">
            <a:avLst/>
          </a:prstGeom>
          <a:ln>
            <a:solidFill>
              <a:schemeClr val="tx1"/>
            </a:solidFill>
          </a:ln>
        </p:spPr>
      </p:pic>
      <p:sp>
        <p:nvSpPr>
          <p:cNvPr id="95" name="正方形/長方形 94"/>
          <p:cNvSpPr/>
          <p:nvPr/>
        </p:nvSpPr>
        <p:spPr>
          <a:xfrm>
            <a:off x="3830600" y="1668567"/>
            <a:ext cx="1547737" cy="202844"/>
          </a:xfrm>
          <a:prstGeom prst="rect">
            <a:avLst/>
          </a:prstGeom>
          <a:noFill/>
          <a:ln w="28575">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829544" rtl="0" eaLnBrk="1" fontAlgn="auto" latinLnBrk="0" hangingPunct="1">
              <a:lnSpc>
                <a:spcPct val="100000"/>
              </a:lnSpc>
              <a:spcBef>
                <a:spcPts val="0"/>
              </a:spcBef>
              <a:spcAft>
                <a:spcPts val="0"/>
              </a:spcAft>
              <a:buClrTx/>
              <a:buSzTx/>
              <a:buFontTx/>
              <a:buNone/>
              <a:tabLst/>
              <a:defRPr/>
            </a:pPr>
            <a:endParaRPr kumimoji="1" lang="ja-JP" altLang="en-US" sz="1633" b="0" i="0" u="none" strike="noStrike" kern="1200" cap="none" spc="0" normalizeH="0" baseline="0" noProof="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102" name="正方形/長方形 101"/>
          <p:cNvSpPr/>
          <p:nvPr/>
        </p:nvSpPr>
        <p:spPr>
          <a:xfrm>
            <a:off x="3950271" y="1702134"/>
            <a:ext cx="184731" cy="1692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5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06" name="正方形/長方形 76"/>
          <p:cNvSpPr>
            <a:spLocks noChangeArrowheads="1"/>
          </p:cNvSpPr>
          <p:nvPr/>
        </p:nvSpPr>
        <p:spPr bwMode="auto">
          <a:xfrm>
            <a:off x="236427" y="4009654"/>
            <a:ext cx="3110727" cy="343427"/>
          </a:xfrm>
          <a:prstGeom prst="rect">
            <a:avLst/>
          </a:prstGeom>
          <a:noFill/>
          <a:ln w="9525">
            <a:noFill/>
            <a:miter lim="800000"/>
            <a:headEnd/>
            <a:tailEnd/>
          </a:ln>
        </p:spPr>
        <p:txBody>
          <a:bodyPr wrap="square">
            <a:spAutoFit/>
          </a:bodyPr>
          <a:lstStyle/>
          <a:p>
            <a:pPr marL="0" marR="0" lvl="0" indent="0" algn="l" defTabSz="828104" rtl="0" eaLnBrk="1" fontAlgn="base" latinLnBrk="0" hangingPunct="1">
              <a:lnSpc>
                <a:spcPct val="100000"/>
              </a:lnSpc>
              <a:spcBef>
                <a:spcPct val="0"/>
              </a:spcBef>
              <a:spcAft>
                <a:spcPct val="0"/>
              </a:spcAft>
              <a:buClrTx/>
              <a:buSzTx/>
              <a:buFontTx/>
              <a:buNone/>
              <a:tabLst/>
              <a:defRPr/>
            </a:pPr>
            <a:r>
              <a:rPr kumimoji="1" lang="ja-JP" altLang="en-US"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入力後に内容に誤りがなければ</a:t>
            </a:r>
            <a:r>
              <a:rPr kumimoji="1" lang="en-US" altLang="ja-JP"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a:t>
            </a:r>
            <a:r>
              <a:rPr kumimoji="1" lang="ja-JP" altLang="en-US"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登録</a:t>
            </a:r>
            <a:r>
              <a:rPr kumimoji="1" lang="en-US" altLang="ja-JP"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a:t>
            </a:r>
            <a:r>
              <a:rPr kumimoji="1" lang="ja-JP" altLang="en-US"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を押してください。</a:t>
            </a:r>
            <a:endParaRPr kumimoji="1" lang="en-US" altLang="ja-JP"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a:p>
            <a:pPr marL="0" marR="0" lvl="0" indent="0" algn="l" defTabSz="828104" rtl="0" eaLnBrk="1" fontAlgn="base" latinLnBrk="0" hangingPunct="1">
              <a:lnSpc>
                <a:spcPct val="100000"/>
              </a:lnSpc>
              <a:spcBef>
                <a:spcPct val="0"/>
              </a:spcBef>
              <a:spcAft>
                <a:spcPct val="0"/>
              </a:spcAft>
              <a:buClrTx/>
              <a:buSzTx/>
              <a:buFontTx/>
              <a:buNone/>
              <a:tabLst/>
              <a:defRPr/>
            </a:pPr>
            <a:r>
              <a:rPr kumimoji="1" lang="ja-JP" altLang="en-US"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「登録承認画面」に切り替わります。</a:t>
            </a:r>
            <a:endParaRPr kumimoji="1" lang="en-US" altLang="ja-JP" sz="816"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sp>
        <p:nvSpPr>
          <p:cNvPr id="110" name="右矢印 109"/>
          <p:cNvSpPr/>
          <p:nvPr/>
        </p:nvSpPr>
        <p:spPr bwMode="auto">
          <a:xfrm>
            <a:off x="3077609" y="2590899"/>
            <a:ext cx="509547" cy="675845"/>
          </a:xfrm>
          <a:prstGeom prst="rightArrow">
            <a:avLst/>
          </a:prstGeom>
          <a:solidFill>
            <a:srgbClr val="1EA8CE"/>
          </a:solidFill>
          <a:ln w="25400">
            <a:noFill/>
            <a:miter lim="800000"/>
            <a:headEnd/>
            <a:tailEnd/>
          </a:ln>
        </p:spPr>
        <p:txBody>
          <a:bodyPr wrap="square" rtlCol="0" anchor="ctr">
            <a:spAutoFit/>
          </a:bodyPr>
          <a:lstStyle/>
          <a:p>
            <a:pPr marL="0" marR="0" lvl="0" indent="0" algn="ctr" defTabSz="829544" rtl="0" eaLnBrk="1" fontAlgn="auto" latinLnBrk="0" hangingPunct="1">
              <a:lnSpc>
                <a:spcPct val="100000"/>
              </a:lnSpc>
              <a:spcBef>
                <a:spcPts val="0"/>
              </a:spcBef>
              <a:spcAft>
                <a:spcPts val="0"/>
              </a:spcAft>
              <a:buClrTx/>
              <a:buSzTx/>
              <a:buFontTx/>
              <a:buNone/>
              <a:tabLst/>
              <a:defRPr/>
            </a:pPr>
            <a:endParaRPr kumimoji="1" lang="ja-JP" altLang="en-US" sz="1089"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sp>
        <p:nvSpPr>
          <p:cNvPr id="2" name="正方形/長方形 1"/>
          <p:cNvSpPr/>
          <p:nvPr/>
        </p:nvSpPr>
        <p:spPr>
          <a:xfrm>
            <a:off x="3182248" y="3816659"/>
            <a:ext cx="3473661" cy="468975"/>
          </a:xfrm>
          <a:prstGeom prst="rect">
            <a:avLst/>
          </a:prstGeom>
        </p:spPr>
        <p:txBody>
          <a:bodyPr wrap="square">
            <a:spAutoFit/>
          </a:bodyPr>
          <a:lstStyle/>
          <a:p>
            <a:pPr marL="0" marR="0" lvl="0" indent="0" algn="l" defTabSz="828104" rtl="0" eaLnBrk="1" fontAlgn="auto" latinLnBrk="0" hangingPunct="1">
              <a:lnSpc>
                <a:spcPct val="100000"/>
              </a:lnSpc>
              <a:spcBef>
                <a:spcPts val="0"/>
              </a:spcBef>
              <a:spcAft>
                <a:spcPts val="0"/>
              </a:spcAft>
              <a:buClrTx/>
              <a:buSzTx/>
              <a:buFontTx/>
              <a:buNone/>
              <a:tabLst/>
              <a:defRPr/>
            </a:pPr>
            <a:r>
              <a:rPr kumimoji="0" lang="ja-JP" altLang="en-US"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参加に必要な</a:t>
            </a:r>
            <a:r>
              <a:rPr kumimoji="0" lang="en-US" altLang="ja-JP"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『URL』『</a:t>
            </a:r>
            <a:r>
              <a:rPr kumimoji="0" lang="ja-JP" altLang="en-US"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ミーティング</a:t>
            </a:r>
            <a:r>
              <a:rPr kumimoji="0" lang="en-US" altLang="ja-JP"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ID』『</a:t>
            </a:r>
            <a:r>
              <a:rPr kumimoji="0" lang="ja-JP" altLang="en-US"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パスコード</a:t>
            </a:r>
            <a:r>
              <a:rPr kumimoji="0" lang="en-US" altLang="ja-JP"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a:t>
            </a:r>
            <a:r>
              <a:rPr kumimoji="0" lang="ja-JP" altLang="en-US" sz="816" b="1" i="0" u="none" strike="noStrike" kern="1200" cap="none" spc="0" normalizeH="0" baseline="0" noProof="0" dirty="0" err="1">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a:t>
            </a:r>
            <a:r>
              <a:rPr kumimoji="0" lang="ja-JP" altLang="en-US"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画像閲覧</a:t>
            </a:r>
            <a:r>
              <a:rPr kumimoji="0" lang="en-US" altLang="ja-JP"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URL</a:t>
            </a:r>
            <a:r>
              <a:rPr kumimoji="0" lang="ja-JP" altLang="en-US" sz="816"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itchFamily="50" charset="-128"/>
              </a:rPr>
              <a:t>は、登録確認メールにてお送り致しますのでメールアドレスはお間違いのないようご確認ください。</a:t>
            </a:r>
            <a:endParaRPr kumimoji="0" lang="en-US" altLang="ja-JP" sz="816" b="1"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メイリオ" pitchFamily="50" charset="-128"/>
            </a:endParaRPr>
          </a:p>
        </p:txBody>
      </p:sp>
      <p:sp>
        <p:nvSpPr>
          <p:cNvPr id="120" name="正方形/長方形 119"/>
          <p:cNvSpPr/>
          <p:nvPr/>
        </p:nvSpPr>
        <p:spPr>
          <a:xfrm>
            <a:off x="378697" y="853632"/>
            <a:ext cx="5831603" cy="7158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829544"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事前登録</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URL</a:t>
            </a:r>
            <a:r>
              <a:rPr kumimoji="1" lang="ja-JP" altLang="en-US"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en-US" altLang="ja-JP" sz="1800" b="1"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https://x.gd/DiC4C</a:t>
            </a:r>
          </a:p>
        </p:txBody>
      </p:sp>
      <p:sp>
        <p:nvSpPr>
          <p:cNvPr id="122" name="正方形/長方形 78"/>
          <p:cNvSpPr>
            <a:spLocks noChangeArrowheads="1"/>
          </p:cNvSpPr>
          <p:nvPr/>
        </p:nvSpPr>
        <p:spPr bwMode="auto">
          <a:xfrm>
            <a:off x="357110" y="4437754"/>
            <a:ext cx="5749657" cy="231923"/>
          </a:xfrm>
          <a:prstGeom prst="rect">
            <a:avLst/>
          </a:prstGeom>
          <a:noFill/>
          <a:ln w="9525">
            <a:noFill/>
            <a:miter lim="800000"/>
            <a:headEnd/>
            <a:tailEnd/>
          </a:ln>
        </p:spPr>
        <p:txBody>
          <a:bodyPr wrap="square">
            <a:spAutoFit/>
          </a:bodyPr>
          <a:lstStyle/>
          <a:p>
            <a:pPr marL="0" marR="0" lvl="0" indent="0" algn="l" defTabSz="828104" rtl="0" eaLnBrk="1" fontAlgn="base" latinLnBrk="0" hangingPunct="1">
              <a:lnSpc>
                <a:spcPct val="100000"/>
              </a:lnSpc>
              <a:spcBef>
                <a:spcPct val="0"/>
              </a:spcBef>
              <a:spcAft>
                <a:spcPct val="0"/>
              </a:spcAft>
              <a:buClrTx/>
              <a:buSzTx/>
              <a:buFontTx/>
              <a:buNone/>
              <a:tabLst/>
              <a:defRPr/>
            </a:pPr>
            <a:r>
              <a:rPr kumimoji="1" lang="ja-JP" altLang="en-US" sz="907" b="1"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③ </a:t>
            </a:r>
            <a:r>
              <a:rPr kumimoji="1" lang="ja-JP" altLang="en-US"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rPr>
              <a:t>ご登録いただいたメールアドレスに申し込み完了メールが届きましたら、以上で事前登録は完了です。　</a:t>
            </a:r>
            <a:endParaRPr kumimoji="1" lang="en-US" altLang="ja-JP" sz="907" b="0" i="0" u="none" strike="noStrike" kern="1200" cap="none" spc="0" normalizeH="0" baseline="0" noProof="0" dirty="0">
              <a:ln>
                <a:noFill/>
              </a:ln>
              <a:solidFill>
                <a:srgbClr val="000000"/>
              </a:solidFill>
              <a:effectLst/>
              <a:uLnTx/>
              <a:uFillTx/>
              <a:latin typeface="メイリオ" pitchFamily="50" charset="-128"/>
              <a:ea typeface="メイリオ" pitchFamily="50" charset="-128"/>
              <a:cs typeface="メイリオ" pitchFamily="50" charset="-128"/>
            </a:endParaRPr>
          </a:p>
        </p:txBody>
      </p:sp>
      <p:grpSp>
        <p:nvGrpSpPr>
          <p:cNvPr id="123" name="グループ化 122"/>
          <p:cNvGrpSpPr/>
          <p:nvPr/>
        </p:nvGrpSpPr>
        <p:grpSpPr>
          <a:xfrm>
            <a:off x="416380" y="4686502"/>
            <a:ext cx="2655030" cy="307777"/>
            <a:chOff x="510896" y="3913547"/>
            <a:chExt cx="2655030" cy="307777"/>
          </a:xfrm>
        </p:grpSpPr>
        <p:sp>
          <p:nvSpPr>
            <p:cNvPr id="124" name="テキスト ボックス 15"/>
            <p:cNvSpPr txBox="1">
              <a:spLocks noChangeArrowheads="1"/>
            </p:cNvSpPr>
            <p:nvPr/>
          </p:nvSpPr>
          <p:spPr bwMode="auto">
            <a:xfrm>
              <a:off x="510896" y="3939826"/>
              <a:ext cx="216024" cy="255233"/>
            </a:xfrm>
            <a:prstGeom prst="rect">
              <a:avLst/>
            </a:prstGeom>
            <a:solidFill>
              <a:srgbClr val="4472C4">
                <a:lumMod val="75000"/>
              </a:srgbClr>
            </a:solidFill>
            <a:ln w="9525">
              <a:noFill/>
              <a:miter lim="800000"/>
              <a:headEnd/>
              <a:tailEnd/>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ja-JP" sz="105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rPr>
                <a:t>2</a:t>
              </a:r>
              <a:endParaRPr kumimoji="0" lang="ja-JP" altLang="en-US" sz="1050" b="1" i="0" u="none" strike="noStrike" kern="0" cap="none" spc="0" normalizeH="0" baseline="0" noProof="0" dirty="0">
                <a:ln>
                  <a:noFill/>
                </a:ln>
                <a:solidFill>
                  <a:srgbClr val="FFFFFF"/>
                </a:solidFill>
                <a:effectLst/>
                <a:uLnTx/>
                <a:uFillTx/>
                <a:latin typeface="Meiryo UI" panose="020B0604030504040204" pitchFamily="50" charset="-128"/>
                <a:ea typeface="Meiryo UI" panose="020B0604030504040204" pitchFamily="50" charset="-128"/>
                <a:cs typeface="+mn-cs"/>
              </a:endParaRPr>
            </a:p>
          </p:txBody>
        </p:sp>
        <p:sp>
          <p:nvSpPr>
            <p:cNvPr id="125" name="正方形/長方形 124"/>
            <p:cNvSpPr/>
            <p:nvPr/>
          </p:nvSpPr>
          <p:spPr>
            <a:xfrm>
              <a:off x="741864" y="3913547"/>
              <a:ext cx="2424062" cy="307777"/>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ja-JP" sz="1400" b="1" i="0" u="none" strike="noStrike" kern="0" cap="none" spc="0" normalizeH="0" baseline="0" noProof="0" dirty="0">
                  <a:ln>
                    <a:noFill/>
                  </a:ln>
                  <a:solidFill>
                    <a:prstClr val="black">
                      <a:lumMod val="95000"/>
                      <a:lumOff val="5000"/>
                    </a:prstClr>
                  </a:solidFill>
                  <a:effectLst/>
                  <a:uLnTx/>
                  <a:uFillTx/>
                  <a:latin typeface="Meiryo UI" panose="020B0604030504040204" pitchFamily="50" charset="-128"/>
                  <a:ea typeface="Meiryo UI" panose="020B0604030504040204" pitchFamily="50" charset="-128"/>
                  <a:cs typeface="+mn-cs"/>
                </a:rPr>
                <a:t>Zoom Meeting</a:t>
              </a:r>
              <a:r>
                <a:rPr kumimoji="0" lang="ja-JP" altLang="en-US" sz="1400" b="1" i="0" u="none" strike="noStrike" kern="0" cap="none" spc="0" normalizeH="0" baseline="0" noProof="0" dirty="0">
                  <a:ln>
                    <a:noFill/>
                  </a:ln>
                  <a:solidFill>
                    <a:prstClr val="black">
                      <a:lumMod val="95000"/>
                      <a:lumOff val="5000"/>
                    </a:prstClr>
                  </a:solidFill>
                  <a:effectLst/>
                  <a:uLnTx/>
                  <a:uFillTx/>
                  <a:latin typeface="Meiryo UI" panose="020B0604030504040204" pitchFamily="50" charset="-128"/>
                  <a:ea typeface="Meiryo UI" panose="020B0604030504040204" pitchFamily="50" charset="-128"/>
                  <a:cs typeface="+mn-cs"/>
                </a:rPr>
                <a:t>の入室</a:t>
              </a:r>
              <a:r>
                <a:rPr kumimoji="0" lang="ja-JP" altLang="en-US"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rPr>
                <a:t>方法</a:t>
              </a:r>
              <a:endParaRPr kumimoji="0" lang="en-US" altLang="ja-JP" sz="14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メイリオ" panose="020B0604030504040204" pitchFamily="50" charset="-128"/>
              </a:endParaRPr>
            </a:p>
          </p:txBody>
        </p:sp>
      </p:grpSp>
      <p:sp>
        <p:nvSpPr>
          <p:cNvPr id="126" name="正方形/長方形 15"/>
          <p:cNvSpPr>
            <a:spLocks noChangeArrowheads="1"/>
          </p:cNvSpPr>
          <p:nvPr/>
        </p:nvSpPr>
        <p:spPr bwMode="auto">
          <a:xfrm>
            <a:off x="368728" y="5013830"/>
            <a:ext cx="6553279" cy="231923"/>
          </a:xfrm>
          <a:prstGeom prst="rect">
            <a:avLst/>
          </a:prstGeom>
          <a:effectLst/>
        </p:spPr>
        <p:txBody>
          <a:bodyPr wrap="square">
            <a:spAutoFit/>
          </a:bodyPr>
          <a:lstStyle/>
          <a:p>
            <a:pPr marL="0" marR="0" lvl="0" indent="0" algn="l" defTabSz="829491" rtl="0" eaLnBrk="1" fontAlgn="base" latinLnBrk="0" hangingPunct="1">
              <a:lnSpc>
                <a:spcPct val="100000"/>
              </a:lnSpc>
              <a:spcBef>
                <a:spcPct val="0"/>
              </a:spcBef>
              <a:spcAft>
                <a:spcPct val="0"/>
              </a:spcAft>
              <a:buClrTx/>
              <a:buSzTx/>
              <a:buFontTx/>
              <a:buNone/>
              <a:tabLst/>
              <a:defRPr/>
            </a:pPr>
            <a:r>
              <a:rPr kumimoji="1" lang="ja-JP" altLang="en-US" sz="907" b="1"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itchFamily="50" charset="-128"/>
              </a:rPr>
              <a:t>①</a:t>
            </a:r>
            <a:r>
              <a:rPr kumimoji="1" lang="ja-JP" altLang="en-US" sz="907"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itchFamily="50" charset="-128"/>
              </a:rPr>
              <a:t> 登録完了後に届いたメールに記載された</a:t>
            </a:r>
            <a:r>
              <a:rPr kumimoji="1" lang="en-US" altLang="ja-JP" sz="907"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itchFamily="50" charset="-128"/>
              </a:rPr>
              <a:t>URL</a:t>
            </a:r>
            <a:r>
              <a:rPr kumimoji="1" lang="ja-JP" altLang="en-US" sz="907"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itchFamily="50" charset="-128"/>
              </a:rPr>
              <a:t>のリンクから</a:t>
            </a:r>
            <a:r>
              <a:rPr kumimoji="1" lang="en-US" altLang="ja-JP" sz="907"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itchFamily="50" charset="-128"/>
              </a:rPr>
              <a:t>Zoom</a:t>
            </a:r>
            <a:r>
              <a:rPr kumimoji="1" lang="ja-JP" altLang="en-US" sz="907"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itchFamily="50" charset="-128"/>
              </a:rPr>
              <a:t>に入室してください。</a:t>
            </a:r>
            <a:endParaRPr kumimoji="1" lang="en-US" altLang="ja-JP" sz="907" b="0" i="0" u="none" strike="noStrike" kern="1200" cap="none" spc="0" normalizeH="0" baseline="0" noProof="0" dirty="0">
              <a:ln>
                <a:noFill/>
              </a:ln>
              <a:solidFill>
                <a:prstClr val="black"/>
              </a:solidFill>
              <a:effectLst/>
              <a:uLnTx/>
              <a:uFillTx/>
              <a:latin typeface="メイリオ" pitchFamily="50" charset="-128"/>
              <a:ea typeface="メイリオ" pitchFamily="50" charset="-128"/>
              <a:cs typeface="メイリオ" pitchFamily="50" charset="-128"/>
            </a:endParaRPr>
          </a:p>
        </p:txBody>
      </p:sp>
      <p:sp>
        <p:nvSpPr>
          <p:cNvPr id="127" name="正方形/長方形 126"/>
          <p:cNvSpPr/>
          <p:nvPr/>
        </p:nvSpPr>
        <p:spPr>
          <a:xfrm>
            <a:off x="378697" y="5168247"/>
            <a:ext cx="5958886" cy="232371"/>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1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a:t>
            </a:r>
            <a:r>
              <a:rPr kumimoji="1" lang="ja-JP" altLang="en-US" sz="910" b="1"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メイリオ" panose="020B0604030504040204" pitchFamily="50" charset="-128"/>
              </a:rPr>
              <a:t>パスワードの入力を求められましたらメールに記載されたパスコードをご入力ください。</a:t>
            </a:r>
            <a:endParaRPr kumimoji="1" lang="ja-JP" altLang="en-US" sz="91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endParaRPr>
          </a:p>
        </p:txBody>
      </p:sp>
      <p:sp>
        <p:nvSpPr>
          <p:cNvPr id="19" name="正方形/長方形 18"/>
          <p:cNvSpPr/>
          <p:nvPr/>
        </p:nvSpPr>
        <p:spPr>
          <a:xfrm>
            <a:off x="3965437" y="1671764"/>
            <a:ext cx="1763853" cy="230832"/>
          </a:xfrm>
          <a:prstGeom prst="rect">
            <a:avLst/>
          </a:prstGeom>
        </p:spPr>
        <p:txBody>
          <a:bodyPr wrap="square">
            <a:spAutoFit/>
          </a:bodyPr>
          <a:lstStyle/>
          <a:p>
            <a:pPr marL="0" marR="0" lvl="0" indent="0" algn="l" defTabSz="829544"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https://x.gd/WHsOw</a:t>
            </a:r>
          </a:p>
        </p:txBody>
      </p:sp>
      <p:pic>
        <p:nvPicPr>
          <p:cNvPr id="3" name="図 2"/>
          <p:cNvPicPr>
            <a:picLocks noChangeAspect="1"/>
          </p:cNvPicPr>
          <p:nvPr/>
        </p:nvPicPr>
        <p:blipFill rotWithShape="1">
          <a:blip r:embed="rId13"/>
          <a:srcRect l="-860" t="19611" r="860" b="-1099"/>
          <a:stretch/>
        </p:blipFill>
        <p:spPr>
          <a:xfrm>
            <a:off x="297817" y="2237281"/>
            <a:ext cx="2710065" cy="1728865"/>
          </a:xfrm>
          <a:prstGeom prst="rect">
            <a:avLst/>
          </a:prstGeom>
          <a:ln>
            <a:solidFill>
              <a:schemeClr val="tx1"/>
            </a:solidFill>
          </a:ln>
        </p:spPr>
      </p:pic>
      <p:sp>
        <p:nvSpPr>
          <p:cNvPr id="105" name="角丸四角形 104"/>
          <p:cNvSpPr/>
          <p:nvPr/>
        </p:nvSpPr>
        <p:spPr>
          <a:xfrm>
            <a:off x="394028" y="3726822"/>
            <a:ext cx="708408" cy="234314"/>
          </a:xfrm>
          <a:prstGeom prst="roundRect">
            <a:avLst/>
          </a:prstGeom>
          <a:noFill/>
          <a:ln w="19050">
            <a:solidFill>
              <a:srgbClr val="FF0000"/>
            </a:solidFill>
            <a:prstDash val="sysDash"/>
          </a:ln>
          <a:effectLst/>
        </p:spPr>
        <p:style>
          <a:lnRef idx="2">
            <a:schemeClr val="accent2"/>
          </a:lnRef>
          <a:fillRef idx="1">
            <a:schemeClr val="lt1"/>
          </a:fillRef>
          <a:effectRef idx="0">
            <a:schemeClr val="accent2"/>
          </a:effectRef>
          <a:fontRef idx="minor">
            <a:schemeClr val="dk1"/>
          </a:fontRef>
        </p:style>
        <p:txBody>
          <a:bodyPr anchor="ctr"/>
          <a:lstStyle/>
          <a:p>
            <a:pPr marL="0" marR="0" lvl="0" indent="0" algn="ctr" defTabSz="829491" rtl="0" eaLnBrk="1" fontAlgn="auto" latinLnBrk="0" hangingPunct="1">
              <a:lnSpc>
                <a:spcPct val="100000"/>
              </a:lnSpc>
              <a:spcBef>
                <a:spcPts val="0"/>
              </a:spcBef>
              <a:spcAft>
                <a:spcPts val="0"/>
              </a:spcAft>
              <a:buClrTx/>
              <a:buSzTx/>
              <a:buFontTx/>
              <a:buNone/>
              <a:tabLst/>
              <a:defRPr/>
            </a:pPr>
            <a:endParaRPr kumimoji="1" lang="ja-JP" altLang="en-US" sz="1633"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pic>
        <p:nvPicPr>
          <p:cNvPr id="9" name="図 8">
            <a:extLst>
              <a:ext uri="{FF2B5EF4-FFF2-40B4-BE49-F238E27FC236}">
                <a16:creationId xmlns:a16="http://schemas.microsoft.com/office/drawing/2014/main" id="{822C2118-9E48-5256-4F11-FC29A3ECD5FE}"/>
              </a:ext>
            </a:extLst>
          </p:cNvPr>
          <p:cNvPicPr>
            <a:picLocks noChangeAspect="1"/>
          </p:cNvPicPr>
          <p:nvPr/>
        </p:nvPicPr>
        <p:blipFill>
          <a:blip r:embed="rId14"/>
          <a:stretch>
            <a:fillRect/>
          </a:stretch>
        </p:blipFill>
        <p:spPr>
          <a:xfrm>
            <a:off x="3645322" y="2186101"/>
            <a:ext cx="2611213" cy="1493447"/>
          </a:xfrm>
          <a:prstGeom prst="rect">
            <a:avLst/>
          </a:prstGeom>
          <a:ln>
            <a:solidFill>
              <a:schemeClr val="tx1"/>
            </a:solidFill>
          </a:ln>
        </p:spPr>
      </p:pic>
      <p:sp>
        <p:nvSpPr>
          <p:cNvPr id="72" name="左矢印吹き出し 71"/>
          <p:cNvSpPr/>
          <p:nvPr/>
        </p:nvSpPr>
        <p:spPr>
          <a:xfrm>
            <a:off x="5414963" y="3414026"/>
            <a:ext cx="1196137" cy="345410"/>
          </a:xfrm>
          <a:prstGeom prst="leftArrowCallou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画像閲覧</a:t>
            </a:r>
            <a:r>
              <a:rPr kumimoji="1" lang="en-US" altLang="ja-JP" sz="7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URL</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7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パスコード</a:t>
            </a:r>
          </a:p>
        </p:txBody>
      </p:sp>
      <p:sp>
        <p:nvSpPr>
          <p:cNvPr id="11" name="左矢印吹き出し 10"/>
          <p:cNvSpPr/>
          <p:nvPr/>
        </p:nvSpPr>
        <p:spPr>
          <a:xfrm>
            <a:off x="5545967" y="2600897"/>
            <a:ext cx="1065133" cy="256813"/>
          </a:xfrm>
          <a:prstGeom prst="leftArrowCallou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本会</a:t>
            </a:r>
            <a:r>
              <a:rPr kumimoji="1" lang="en-US" altLang="ja-JP"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URL</a:t>
            </a:r>
            <a:endParaRPr kumimoji="1" lang="ja-JP" altLang="en-US" sz="10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pic>
        <p:nvPicPr>
          <p:cNvPr id="6" name="図 5" descr="QR コード&#10;&#10;AI 生成コンテンツは誤りを含む可能性があります。">
            <a:extLst>
              <a:ext uri="{FF2B5EF4-FFF2-40B4-BE49-F238E27FC236}">
                <a16:creationId xmlns:a16="http://schemas.microsoft.com/office/drawing/2014/main" id="{9849827D-FD9C-BE46-31BA-81C0A3CB88CE}"/>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5282535" y="534043"/>
            <a:ext cx="930866" cy="930866"/>
          </a:xfrm>
          <a:prstGeom prst="rect">
            <a:avLst/>
          </a:prstGeom>
        </p:spPr>
      </p:pic>
    </p:spTree>
    <p:custDataLst>
      <p:tags r:id="rId1"/>
    </p:custDataLst>
    <p:extLst>
      <p:ext uri="{BB962C8B-B14F-4D97-AF65-F5344CB8AC3E}">
        <p14:creationId xmlns:p14="http://schemas.microsoft.com/office/powerpoint/2010/main" val="180034103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S_RESPONSEPARA_NAMEMODE" val="1"/>
  <p:tag name="ARS_RESPONSEPARA_CANVOTE" val="cvAll"/>
  <p:tag name="ARS_RESPONSETYPE" val="None"/>
  <p:tag name="ARS_KEYPADPARA_MODIFYMODE" val="0"/>
  <p:tag name="ARS_KEYPADPARA_OPTIONMODE" val="0"/>
  <p:tag name="ARS_CHARTPARA_DATAFORMAT" val="ltNumberValue"/>
  <p:tag name="ARS_CHARTPARA_SHOWTIME" val="csStop"/>
  <p:tag name="ARS_CHARTPARA_DATAPERCENTBASE" val="crResponse"/>
  <p:tag name="ARS_CHARTPARA_RELATEMODE" val="crNone"/>
  <p:tag name="ARS_CHARTPARA_RELATESLIDE" val="0"/>
  <p:tag name="ARS_CHARTPARA_SHOW3D" val="0"/>
</p:tagLst>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1616</TotalTime>
  <Words>736</Words>
  <Application>Microsoft Office PowerPoint</Application>
  <PresentationFormat>A4 210 x 297 mm</PresentationFormat>
  <Paragraphs>85</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メイリオ</vt:lpstr>
      <vt:lpstr>游ゴシック</vt:lpstr>
      <vt:lpstr>游ゴシック Light</vt:lpstr>
      <vt:lpstr>Arial</vt:lpstr>
      <vt:lpstr>Office テーマ</vt:lpstr>
      <vt:lpstr> 第45回乳腺画像・病理カンファレンスのご案内 </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Administrator</dc:creator>
  <cp:lastModifiedBy>Masahiro Miyagawa(宮川 昌浩)</cp:lastModifiedBy>
  <cp:revision>131</cp:revision>
  <cp:lastPrinted>2026-04-11T02:53:03Z</cp:lastPrinted>
  <dcterms:created xsi:type="dcterms:W3CDTF">2021-04-07T06:18:12Z</dcterms:created>
  <dcterms:modified xsi:type="dcterms:W3CDTF">2026-07-10T02:25:16Z</dcterms:modified>
</cp:coreProperties>
</file>