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33CC"/>
    <a:srgbClr val="FF6699"/>
    <a:srgbClr val="FF66CC"/>
    <a:srgbClr val="FF99FF"/>
    <a:srgbClr val="F6C3FF"/>
    <a:srgbClr val="FFFF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8" autoAdjust="0"/>
    <p:restoredTop sz="94660"/>
  </p:normalViewPr>
  <p:slideViewPr>
    <p:cSldViewPr snapToGrid="0">
      <p:cViewPr varScale="1">
        <p:scale>
          <a:sx n="99" d="100"/>
          <a:sy n="99" d="100"/>
        </p:scale>
        <p:origin x="13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DEBB6DB-747D-4AC2-B2FD-0E45D9EED99B}" type="datetimeFigureOut">
              <a:rPr kumimoji="1" lang="ja-JP" altLang="en-US" smtClean="0"/>
              <a:t>2025/5/26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D0FFA2-4DA9-48FA-BCB9-409ED100FFA3}" type="slidenum">
              <a:rPr kumimoji="1" lang="ja-JP" altLang="en-US" smtClean="0"/>
              <a:t>‹#›</a:t>
            </a:fld>
            <a:endParaRPr kumimoji="1" lang="ja-JP" altLang="en-US"/>
          </a:p>
        </p:txBody>
      </p:sp>
    </p:spTree>
    <p:extLst>
      <p:ext uri="{BB962C8B-B14F-4D97-AF65-F5344CB8AC3E}">
        <p14:creationId xmlns:p14="http://schemas.microsoft.com/office/powerpoint/2010/main" val="51876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EBB6DB-747D-4AC2-B2FD-0E45D9EED99B}" type="datetimeFigureOut">
              <a:rPr kumimoji="1" lang="ja-JP" altLang="en-US" smtClean="0"/>
              <a:t>2025/5/26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D0FFA2-4DA9-48FA-BCB9-409ED100FFA3}" type="slidenum">
              <a:rPr kumimoji="1" lang="ja-JP" altLang="en-US" smtClean="0"/>
              <a:t>‹#›</a:t>
            </a:fld>
            <a:endParaRPr kumimoji="1" lang="ja-JP" altLang="en-US"/>
          </a:p>
        </p:txBody>
      </p:sp>
    </p:spTree>
    <p:extLst>
      <p:ext uri="{BB962C8B-B14F-4D97-AF65-F5344CB8AC3E}">
        <p14:creationId xmlns:p14="http://schemas.microsoft.com/office/powerpoint/2010/main" val="191719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EBB6DB-747D-4AC2-B2FD-0E45D9EED99B}" type="datetimeFigureOut">
              <a:rPr kumimoji="1" lang="ja-JP" altLang="en-US" smtClean="0"/>
              <a:t>2025/5/26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D0FFA2-4DA9-48FA-BCB9-409ED100FFA3}" type="slidenum">
              <a:rPr kumimoji="1" lang="ja-JP" altLang="en-US" smtClean="0"/>
              <a:t>‹#›</a:t>
            </a:fld>
            <a:endParaRPr kumimoji="1" lang="ja-JP" altLang="en-US"/>
          </a:p>
        </p:txBody>
      </p:sp>
    </p:spTree>
    <p:extLst>
      <p:ext uri="{BB962C8B-B14F-4D97-AF65-F5344CB8AC3E}">
        <p14:creationId xmlns:p14="http://schemas.microsoft.com/office/powerpoint/2010/main" val="6646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EBB6DB-747D-4AC2-B2FD-0E45D9EED99B}" type="datetimeFigureOut">
              <a:rPr kumimoji="1" lang="ja-JP" altLang="en-US" smtClean="0"/>
              <a:t>2025/5/26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D0FFA2-4DA9-48FA-BCB9-409ED100FFA3}" type="slidenum">
              <a:rPr kumimoji="1" lang="ja-JP" altLang="en-US" smtClean="0"/>
              <a:t>‹#›</a:t>
            </a:fld>
            <a:endParaRPr kumimoji="1" lang="ja-JP" altLang="en-US"/>
          </a:p>
        </p:txBody>
      </p:sp>
    </p:spTree>
    <p:extLst>
      <p:ext uri="{BB962C8B-B14F-4D97-AF65-F5344CB8AC3E}">
        <p14:creationId xmlns:p14="http://schemas.microsoft.com/office/powerpoint/2010/main" val="273135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DEBB6DB-747D-4AC2-B2FD-0E45D9EED99B}" type="datetimeFigureOut">
              <a:rPr kumimoji="1" lang="ja-JP" altLang="en-US" smtClean="0"/>
              <a:t>2025/5/26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D0FFA2-4DA9-48FA-BCB9-409ED100FFA3}" type="slidenum">
              <a:rPr kumimoji="1" lang="ja-JP" altLang="en-US" smtClean="0"/>
              <a:t>‹#›</a:t>
            </a:fld>
            <a:endParaRPr kumimoji="1" lang="ja-JP" altLang="en-US"/>
          </a:p>
        </p:txBody>
      </p:sp>
    </p:spTree>
    <p:extLst>
      <p:ext uri="{BB962C8B-B14F-4D97-AF65-F5344CB8AC3E}">
        <p14:creationId xmlns:p14="http://schemas.microsoft.com/office/powerpoint/2010/main" val="382701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DEBB6DB-747D-4AC2-B2FD-0E45D9EED99B}" type="datetimeFigureOut">
              <a:rPr kumimoji="1" lang="ja-JP" altLang="en-US" smtClean="0"/>
              <a:t>2025/5/26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D0FFA2-4DA9-48FA-BCB9-409ED100FFA3}" type="slidenum">
              <a:rPr kumimoji="1" lang="ja-JP" altLang="en-US" smtClean="0"/>
              <a:t>‹#›</a:t>
            </a:fld>
            <a:endParaRPr kumimoji="1" lang="ja-JP" altLang="en-US"/>
          </a:p>
        </p:txBody>
      </p:sp>
    </p:spTree>
    <p:extLst>
      <p:ext uri="{BB962C8B-B14F-4D97-AF65-F5344CB8AC3E}">
        <p14:creationId xmlns:p14="http://schemas.microsoft.com/office/powerpoint/2010/main" val="3853358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DEBB6DB-747D-4AC2-B2FD-0E45D9EED99B}" type="datetimeFigureOut">
              <a:rPr kumimoji="1" lang="ja-JP" altLang="en-US" smtClean="0"/>
              <a:t>2025/5/26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2D0FFA2-4DA9-48FA-BCB9-409ED100FFA3}" type="slidenum">
              <a:rPr kumimoji="1" lang="ja-JP" altLang="en-US" smtClean="0"/>
              <a:t>‹#›</a:t>
            </a:fld>
            <a:endParaRPr kumimoji="1" lang="ja-JP" altLang="en-US"/>
          </a:p>
        </p:txBody>
      </p:sp>
    </p:spTree>
    <p:extLst>
      <p:ext uri="{BB962C8B-B14F-4D97-AF65-F5344CB8AC3E}">
        <p14:creationId xmlns:p14="http://schemas.microsoft.com/office/powerpoint/2010/main" val="314866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DEBB6DB-747D-4AC2-B2FD-0E45D9EED99B}" type="datetimeFigureOut">
              <a:rPr kumimoji="1" lang="ja-JP" altLang="en-US" smtClean="0"/>
              <a:t>2025/5/26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2D0FFA2-4DA9-48FA-BCB9-409ED100FFA3}" type="slidenum">
              <a:rPr kumimoji="1" lang="ja-JP" altLang="en-US" smtClean="0"/>
              <a:t>‹#›</a:t>
            </a:fld>
            <a:endParaRPr kumimoji="1" lang="ja-JP" altLang="en-US"/>
          </a:p>
        </p:txBody>
      </p:sp>
    </p:spTree>
    <p:extLst>
      <p:ext uri="{BB962C8B-B14F-4D97-AF65-F5344CB8AC3E}">
        <p14:creationId xmlns:p14="http://schemas.microsoft.com/office/powerpoint/2010/main" val="80048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BB6DB-747D-4AC2-B2FD-0E45D9EED99B}" type="datetimeFigureOut">
              <a:rPr kumimoji="1" lang="ja-JP" altLang="en-US" smtClean="0"/>
              <a:t>2025/5/26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2D0FFA2-4DA9-48FA-BCB9-409ED100FFA3}" type="slidenum">
              <a:rPr kumimoji="1" lang="ja-JP" altLang="en-US" smtClean="0"/>
              <a:t>‹#›</a:t>
            </a:fld>
            <a:endParaRPr kumimoji="1" lang="ja-JP" altLang="en-US"/>
          </a:p>
        </p:txBody>
      </p:sp>
    </p:spTree>
    <p:extLst>
      <p:ext uri="{BB962C8B-B14F-4D97-AF65-F5344CB8AC3E}">
        <p14:creationId xmlns:p14="http://schemas.microsoft.com/office/powerpoint/2010/main" val="3403732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EBB6DB-747D-4AC2-B2FD-0E45D9EED99B}" type="datetimeFigureOut">
              <a:rPr kumimoji="1" lang="ja-JP" altLang="en-US" smtClean="0"/>
              <a:t>2025/5/26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D0FFA2-4DA9-48FA-BCB9-409ED100FFA3}" type="slidenum">
              <a:rPr kumimoji="1" lang="ja-JP" altLang="en-US" smtClean="0"/>
              <a:t>‹#›</a:t>
            </a:fld>
            <a:endParaRPr kumimoji="1" lang="ja-JP" altLang="en-US"/>
          </a:p>
        </p:txBody>
      </p:sp>
    </p:spTree>
    <p:extLst>
      <p:ext uri="{BB962C8B-B14F-4D97-AF65-F5344CB8AC3E}">
        <p14:creationId xmlns:p14="http://schemas.microsoft.com/office/powerpoint/2010/main" val="166605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EBB6DB-747D-4AC2-B2FD-0E45D9EED99B}" type="datetimeFigureOut">
              <a:rPr kumimoji="1" lang="ja-JP" altLang="en-US" smtClean="0"/>
              <a:t>2025/5/26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D0FFA2-4DA9-48FA-BCB9-409ED100FFA3}" type="slidenum">
              <a:rPr kumimoji="1" lang="ja-JP" altLang="en-US" smtClean="0"/>
              <a:t>‹#›</a:t>
            </a:fld>
            <a:endParaRPr kumimoji="1" lang="ja-JP" altLang="en-US"/>
          </a:p>
        </p:txBody>
      </p:sp>
    </p:spTree>
    <p:extLst>
      <p:ext uri="{BB962C8B-B14F-4D97-AF65-F5344CB8AC3E}">
        <p14:creationId xmlns:p14="http://schemas.microsoft.com/office/powerpoint/2010/main" val="349188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DEBB6DB-747D-4AC2-B2FD-0E45D9EED99B}" type="datetimeFigureOut">
              <a:rPr kumimoji="1" lang="ja-JP" altLang="en-US" smtClean="0"/>
              <a:t>2025/5/26</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2D0FFA2-4DA9-48FA-BCB9-409ED100FFA3}" type="slidenum">
              <a:rPr kumimoji="1" lang="ja-JP" altLang="en-US" smtClean="0"/>
              <a:t>‹#›</a:t>
            </a:fld>
            <a:endParaRPr kumimoji="1" lang="ja-JP" altLang="en-US"/>
          </a:p>
        </p:txBody>
      </p:sp>
    </p:spTree>
    <p:extLst>
      <p:ext uri="{BB962C8B-B14F-4D97-AF65-F5344CB8AC3E}">
        <p14:creationId xmlns:p14="http://schemas.microsoft.com/office/powerpoint/2010/main" val="24453374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5000">
              <a:srgbClr val="FF99FF">
                <a:alpha val="75000"/>
              </a:srgbClr>
            </a:gs>
            <a:gs pos="0">
              <a:schemeClr val="accent1">
                <a:lumMod val="5000"/>
                <a:lumOff val="95000"/>
              </a:schemeClr>
            </a:gs>
            <a:gs pos="100000">
              <a:schemeClr val="accent1">
                <a:lumMod val="30000"/>
                <a:lumOff val="70000"/>
              </a:schemeClr>
            </a:gs>
          </a:gsLst>
          <a:lin ang="6000000" scaled="0"/>
        </a:gradFill>
        <a:effectLst/>
      </p:bgPr>
    </p:bg>
    <p:spTree>
      <p:nvGrpSpPr>
        <p:cNvPr id="1" name=""/>
        <p:cNvGrpSpPr/>
        <p:nvPr/>
      </p:nvGrpSpPr>
      <p:grpSpPr>
        <a:xfrm>
          <a:off x="0" y="0"/>
          <a:ext cx="0" cy="0"/>
          <a:chOff x="0" y="0"/>
          <a:chExt cx="0" cy="0"/>
        </a:xfrm>
      </p:grpSpPr>
      <p:pic>
        <p:nvPicPr>
          <p:cNvPr id="51" name="図 50">
            <a:extLst>
              <a:ext uri="{FF2B5EF4-FFF2-40B4-BE49-F238E27FC236}">
                <a16:creationId xmlns:a16="http://schemas.microsoft.com/office/drawing/2014/main" id="{FFA5788C-4BB6-61E1-7040-1EF00476A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012" y="4938769"/>
            <a:ext cx="1876724" cy="1055657"/>
          </a:xfrm>
          <a:prstGeom prst="rect">
            <a:avLst/>
          </a:prstGeom>
          <a:effectLst>
            <a:softEdge rad="63500"/>
          </a:effectLst>
        </p:spPr>
      </p:pic>
      <p:pic>
        <p:nvPicPr>
          <p:cNvPr id="49" name="図 48">
            <a:extLst>
              <a:ext uri="{FF2B5EF4-FFF2-40B4-BE49-F238E27FC236}">
                <a16:creationId xmlns:a16="http://schemas.microsoft.com/office/drawing/2014/main" id="{CB2613B9-D03E-C7AA-B04A-E422239F1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159" y="2403150"/>
            <a:ext cx="2366841" cy="1331348"/>
          </a:xfrm>
          <a:prstGeom prst="rect">
            <a:avLst/>
          </a:prstGeom>
          <a:effectLst>
            <a:softEdge rad="317500"/>
          </a:effectLst>
        </p:spPr>
      </p:pic>
      <p:sp>
        <p:nvSpPr>
          <p:cNvPr id="4" name="テキスト ボックス 3">
            <a:extLst>
              <a:ext uri="{FF2B5EF4-FFF2-40B4-BE49-F238E27FC236}">
                <a16:creationId xmlns:a16="http://schemas.microsoft.com/office/drawing/2014/main" id="{0D0EF5CD-A288-5818-36CD-C80C2486391B}"/>
              </a:ext>
            </a:extLst>
          </p:cNvPr>
          <p:cNvSpPr txBox="1"/>
          <p:nvPr/>
        </p:nvSpPr>
        <p:spPr>
          <a:xfrm>
            <a:off x="1208997" y="133984"/>
            <a:ext cx="4591321" cy="892552"/>
          </a:xfrm>
          <a:prstGeom prst="rect">
            <a:avLst/>
          </a:prstGeom>
          <a:noFill/>
        </p:spPr>
        <p:txBody>
          <a:bodyPr wrap="none" rtlCol="0">
            <a:spAutoFit/>
          </a:bodyPr>
          <a:lstStyle/>
          <a:p>
            <a:pPr algn="ctr"/>
            <a:r>
              <a:rPr kumimoji="1" lang="ja-JP" altLang="en-US" sz="2800" dirty="0">
                <a:latin typeface="AR P浪漫明朝体U" panose="02020A00000000000000" pitchFamily="18" charset="-128"/>
                <a:ea typeface="AR P浪漫明朝体U" panose="02020A00000000000000" pitchFamily="18" charset="-128"/>
              </a:rPr>
              <a:t>「乳がんに負けない」</a:t>
            </a:r>
            <a:endParaRPr kumimoji="1" lang="en-US" altLang="ja-JP" sz="2800" dirty="0">
              <a:latin typeface="AR P浪漫明朝体U" panose="02020A00000000000000" pitchFamily="18" charset="-128"/>
              <a:ea typeface="AR P浪漫明朝体U" panose="02020A00000000000000" pitchFamily="18" charset="-128"/>
            </a:endParaRPr>
          </a:p>
          <a:p>
            <a:pPr algn="ctr"/>
            <a:r>
              <a:rPr kumimoji="1" lang="ja-JP" altLang="en-US" sz="2400" dirty="0">
                <a:latin typeface="AR P浪漫明朝体U" panose="02020A00000000000000" pitchFamily="18" charset="-128"/>
                <a:ea typeface="AR P浪漫明朝体U" panose="02020A00000000000000" pitchFamily="18" charset="-128"/>
              </a:rPr>
              <a:t>～</a:t>
            </a:r>
            <a:r>
              <a:rPr kumimoji="1" lang="en-US" altLang="ja-JP" sz="2400" dirty="0">
                <a:latin typeface="AR P浪漫明朝体U" panose="02020A00000000000000" pitchFamily="18" charset="-128"/>
                <a:ea typeface="AR P浪漫明朝体U" panose="02020A00000000000000" pitchFamily="18" charset="-128"/>
              </a:rPr>
              <a:t>QOL(</a:t>
            </a:r>
            <a:r>
              <a:rPr kumimoji="1" lang="ja-JP" altLang="en-US" sz="2400" dirty="0">
                <a:latin typeface="AR P浪漫明朝体U" panose="02020A00000000000000" pitchFamily="18" charset="-128"/>
                <a:ea typeface="AR P浪漫明朝体U" panose="02020A00000000000000" pitchFamily="18" charset="-128"/>
              </a:rPr>
              <a:t>生活の質</a:t>
            </a:r>
            <a:r>
              <a:rPr kumimoji="1" lang="en-US" altLang="ja-JP" sz="2400" dirty="0">
                <a:latin typeface="AR P浪漫明朝体U" panose="02020A00000000000000" pitchFamily="18" charset="-128"/>
                <a:ea typeface="AR P浪漫明朝体U" panose="02020A00000000000000" pitchFamily="18" charset="-128"/>
              </a:rPr>
              <a:t>)</a:t>
            </a:r>
            <a:r>
              <a:rPr kumimoji="1" lang="ja-JP" altLang="en-US" sz="2400" dirty="0">
                <a:latin typeface="AR P浪漫明朝体U" panose="02020A00000000000000" pitchFamily="18" charset="-128"/>
                <a:ea typeface="AR P浪漫明朝体U" panose="02020A00000000000000" pitchFamily="18" charset="-128"/>
              </a:rPr>
              <a:t>を上げよう～</a:t>
            </a:r>
          </a:p>
        </p:txBody>
      </p:sp>
      <p:sp>
        <p:nvSpPr>
          <p:cNvPr id="5" name="テキスト ボックス 4">
            <a:extLst>
              <a:ext uri="{FF2B5EF4-FFF2-40B4-BE49-F238E27FC236}">
                <a16:creationId xmlns:a16="http://schemas.microsoft.com/office/drawing/2014/main" id="{DE2A74FC-B3FD-CB5C-3C21-BBDAB7D85F5E}"/>
              </a:ext>
            </a:extLst>
          </p:cNvPr>
          <p:cNvSpPr txBox="1"/>
          <p:nvPr/>
        </p:nvSpPr>
        <p:spPr>
          <a:xfrm>
            <a:off x="151281" y="950398"/>
            <a:ext cx="1261884" cy="307777"/>
          </a:xfrm>
          <a:prstGeom prst="rect">
            <a:avLst/>
          </a:prstGeom>
          <a:noFill/>
        </p:spPr>
        <p:txBody>
          <a:bodyPr wrap="none" rtlCol="0">
            <a:spAutoFit/>
          </a:bodyPr>
          <a:lstStyle/>
          <a:p>
            <a:r>
              <a:rPr kumimoji="1" lang="ja-JP" altLang="en-US" sz="1400" b="1" dirty="0">
                <a:solidFill>
                  <a:srgbClr val="FF33CC"/>
                </a:solidFill>
              </a:rPr>
              <a:t>■</a:t>
            </a:r>
            <a:r>
              <a:rPr kumimoji="1" lang="ja-JP" altLang="en-US" sz="1400" b="1" dirty="0"/>
              <a:t>プログラム</a:t>
            </a:r>
          </a:p>
        </p:txBody>
      </p:sp>
      <p:sp>
        <p:nvSpPr>
          <p:cNvPr id="6" name="テキスト ボックス 5">
            <a:extLst>
              <a:ext uri="{FF2B5EF4-FFF2-40B4-BE49-F238E27FC236}">
                <a16:creationId xmlns:a16="http://schemas.microsoft.com/office/drawing/2014/main" id="{9CE24AB1-9182-788F-8707-AC2034188F97}"/>
              </a:ext>
            </a:extLst>
          </p:cNvPr>
          <p:cNvSpPr txBox="1"/>
          <p:nvPr/>
        </p:nvSpPr>
        <p:spPr>
          <a:xfrm>
            <a:off x="413852" y="1225628"/>
            <a:ext cx="800219" cy="276999"/>
          </a:xfrm>
          <a:prstGeom prst="rect">
            <a:avLst/>
          </a:prstGeom>
          <a:solidFill>
            <a:srgbClr val="FF6699"/>
          </a:solidFill>
        </p:spPr>
        <p:txBody>
          <a:bodyPr wrap="none" rtlCol="0">
            <a:spAutoFit/>
          </a:bodyPr>
          <a:lstStyle/>
          <a:p>
            <a:r>
              <a:rPr kumimoji="1" lang="ja-JP" altLang="en-US" sz="1200" b="1" dirty="0">
                <a:solidFill>
                  <a:srgbClr val="FFFFFF"/>
                </a:solidFill>
              </a:rPr>
              <a:t>開会挨拶</a:t>
            </a:r>
          </a:p>
        </p:txBody>
      </p:sp>
      <p:sp>
        <p:nvSpPr>
          <p:cNvPr id="7" name="テキスト ボックス 6">
            <a:extLst>
              <a:ext uri="{FF2B5EF4-FFF2-40B4-BE49-F238E27FC236}">
                <a16:creationId xmlns:a16="http://schemas.microsoft.com/office/drawing/2014/main" id="{B2FA9E14-6C32-1687-9DD5-DD27FBE91C12}"/>
              </a:ext>
            </a:extLst>
          </p:cNvPr>
          <p:cNvSpPr txBox="1"/>
          <p:nvPr/>
        </p:nvSpPr>
        <p:spPr>
          <a:xfrm>
            <a:off x="413852" y="1566330"/>
            <a:ext cx="954107" cy="276999"/>
          </a:xfrm>
          <a:prstGeom prst="rect">
            <a:avLst/>
          </a:prstGeom>
          <a:solidFill>
            <a:srgbClr val="FF6699"/>
          </a:solidFill>
        </p:spPr>
        <p:txBody>
          <a:bodyPr wrap="none" rtlCol="0">
            <a:spAutoFit/>
          </a:bodyPr>
          <a:lstStyle/>
          <a:p>
            <a:r>
              <a:rPr kumimoji="1" lang="ja-JP" altLang="en-US" sz="1200" b="1" dirty="0">
                <a:solidFill>
                  <a:srgbClr val="FFFFFF"/>
                </a:solidFill>
              </a:rPr>
              <a:t>理事長挨拶</a:t>
            </a:r>
          </a:p>
        </p:txBody>
      </p:sp>
      <p:sp>
        <p:nvSpPr>
          <p:cNvPr id="8" name="テキスト ボックス 7">
            <a:extLst>
              <a:ext uri="{FF2B5EF4-FFF2-40B4-BE49-F238E27FC236}">
                <a16:creationId xmlns:a16="http://schemas.microsoft.com/office/drawing/2014/main" id="{28E1DA5F-DA5F-E583-9243-68B1E693648E}"/>
              </a:ext>
            </a:extLst>
          </p:cNvPr>
          <p:cNvSpPr txBox="1"/>
          <p:nvPr/>
        </p:nvSpPr>
        <p:spPr>
          <a:xfrm>
            <a:off x="395378" y="2201875"/>
            <a:ext cx="724878" cy="276999"/>
          </a:xfrm>
          <a:prstGeom prst="rect">
            <a:avLst/>
          </a:prstGeom>
          <a:solidFill>
            <a:srgbClr val="FF6699"/>
          </a:solidFill>
        </p:spPr>
        <p:txBody>
          <a:bodyPr wrap="none" rtlCol="0">
            <a:spAutoFit/>
          </a:bodyPr>
          <a:lstStyle/>
          <a:p>
            <a:r>
              <a:rPr kumimoji="1" lang="ja-JP" altLang="en-US" sz="1200" b="1" dirty="0">
                <a:solidFill>
                  <a:srgbClr val="FFFFFF"/>
                </a:solidFill>
              </a:rPr>
              <a:t>第</a:t>
            </a:r>
            <a:r>
              <a:rPr kumimoji="1" lang="en-US" altLang="ja-JP" sz="1200" b="1" dirty="0">
                <a:solidFill>
                  <a:srgbClr val="FFFFFF"/>
                </a:solidFill>
              </a:rPr>
              <a:t>1</a:t>
            </a:r>
            <a:r>
              <a:rPr kumimoji="1" lang="ja-JP" altLang="en-US" sz="1200" b="1" dirty="0">
                <a:solidFill>
                  <a:srgbClr val="FFFFFF"/>
                </a:solidFill>
              </a:rPr>
              <a:t>講演</a:t>
            </a:r>
          </a:p>
        </p:txBody>
      </p:sp>
      <p:sp>
        <p:nvSpPr>
          <p:cNvPr id="9" name="テキスト ボックス 8">
            <a:extLst>
              <a:ext uri="{FF2B5EF4-FFF2-40B4-BE49-F238E27FC236}">
                <a16:creationId xmlns:a16="http://schemas.microsoft.com/office/drawing/2014/main" id="{A222F173-8E5B-4FE1-69CE-C1954C14C62D}"/>
              </a:ext>
            </a:extLst>
          </p:cNvPr>
          <p:cNvSpPr txBox="1"/>
          <p:nvPr/>
        </p:nvSpPr>
        <p:spPr>
          <a:xfrm>
            <a:off x="395378" y="2807415"/>
            <a:ext cx="724878" cy="276999"/>
          </a:xfrm>
          <a:prstGeom prst="rect">
            <a:avLst/>
          </a:prstGeom>
          <a:solidFill>
            <a:srgbClr val="FF6699"/>
          </a:solidFill>
        </p:spPr>
        <p:txBody>
          <a:bodyPr wrap="none" rtlCol="0">
            <a:spAutoFit/>
          </a:bodyPr>
          <a:lstStyle/>
          <a:p>
            <a:r>
              <a:rPr kumimoji="1" lang="ja-JP" altLang="en-US" sz="1200" b="1" dirty="0">
                <a:solidFill>
                  <a:srgbClr val="FFFFFF"/>
                </a:solidFill>
              </a:rPr>
              <a:t>第</a:t>
            </a:r>
            <a:r>
              <a:rPr kumimoji="1" lang="en-US" altLang="ja-JP" sz="1200" b="1" dirty="0">
                <a:solidFill>
                  <a:srgbClr val="FFFFFF"/>
                </a:solidFill>
              </a:rPr>
              <a:t>2</a:t>
            </a:r>
            <a:r>
              <a:rPr kumimoji="1" lang="ja-JP" altLang="en-US" sz="1200" b="1" dirty="0">
                <a:solidFill>
                  <a:srgbClr val="FFFFFF"/>
                </a:solidFill>
              </a:rPr>
              <a:t>講演</a:t>
            </a:r>
          </a:p>
        </p:txBody>
      </p:sp>
      <p:sp>
        <p:nvSpPr>
          <p:cNvPr id="10" name="テキスト ボックス 9">
            <a:extLst>
              <a:ext uri="{FF2B5EF4-FFF2-40B4-BE49-F238E27FC236}">
                <a16:creationId xmlns:a16="http://schemas.microsoft.com/office/drawing/2014/main" id="{DDD018BF-11D8-EDF3-CCC0-4B94918AC380}"/>
              </a:ext>
            </a:extLst>
          </p:cNvPr>
          <p:cNvSpPr txBox="1"/>
          <p:nvPr/>
        </p:nvSpPr>
        <p:spPr>
          <a:xfrm>
            <a:off x="395378" y="3432205"/>
            <a:ext cx="724878" cy="276999"/>
          </a:xfrm>
          <a:prstGeom prst="rect">
            <a:avLst/>
          </a:prstGeom>
          <a:solidFill>
            <a:srgbClr val="FF6699"/>
          </a:solidFill>
        </p:spPr>
        <p:txBody>
          <a:bodyPr wrap="none" rtlCol="0">
            <a:spAutoFit/>
          </a:bodyPr>
          <a:lstStyle/>
          <a:p>
            <a:r>
              <a:rPr kumimoji="1" lang="ja-JP" altLang="en-US" sz="1200" b="1" dirty="0">
                <a:solidFill>
                  <a:srgbClr val="FFFFFF"/>
                </a:solidFill>
              </a:rPr>
              <a:t>第</a:t>
            </a:r>
            <a:r>
              <a:rPr kumimoji="1" lang="en-US" altLang="ja-JP" sz="1200" b="1" dirty="0">
                <a:solidFill>
                  <a:srgbClr val="FFFFFF"/>
                </a:solidFill>
              </a:rPr>
              <a:t>3</a:t>
            </a:r>
            <a:r>
              <a:rPr kumimoji="1" lang="ja-JP" altLang="en-US" sz="1200" b="1" dirty="0">
                <a:solidFill>
                  <a:srgbClr val="FFFFFF"/>
                </a:solidFill>
              </a:rPr>
              <a:t>講演</a:t>
            </a:r>
          </a:p>
        </p:txBody>
      </p:sp>
      <p:sp>
        <p:nvSpPr>
          <p:cNvPr id="11" name="テキスト ボックス 10">
            <a:extLst>
              <a:ext uri="{FF2B5EF4-FFF2-40B4-BE49-F238E27FC236}">
                <a16:creationId xmlns:a16="http://schemas.microsoft.com/office/drawing/2014/main" id="{8CC01A09-A535-C16D-513E-A5E5D2FDBC62}"/>
              </a:ext>
            </a:extLst>
          </p:cNvPr>
          <p:cNvSpPr txBox="1"/>
          <p:nvPr/>
        </p:nvSpPr>
        <p:spPr>
          <a:xfrm>
            <a:off x="395378" y="4813219"/>
            <a:ext cx="724878" cy="276999"/>
          </a:xfrm>
          <a:prstGeom prst="rect">
            <a:avLst/>
          </a:prstGeom>
          <a:solidFill>
            <a:srgbClr val="FF6699"/>
          </a:solidFill>
        </p:spPr>
        <p:txBody>
          <a:bodyPr wrap="none" rtlCol="0">
            <a:spAutoFit/>
          </a:bodyPr>
          <a:lstStyle/>
          <a:p>
            <a:r>
              <a:rPr kumimoji="1" lang="ja-JP" altLang="en-US" sz="1200" b="1" dirty="0">
                <a:solidFill>
                  <a:srgbClr val="FFFFFF"/>
                </a:solidFill>
              </a:rPr>
              <a:t>第</a:t>
            </a:r>
            <a:r>
              <a:rPr kumimoji="1" lang="en-US" altLang="ja-JP" sz="1200" b="1" dirty="0">
                <a:solidFill>
                  <a:srgbClr val="FFFFFF"/>
                </a:solidFill>
              </a:rPr>
              <a:t>4</a:t>
            </a:r>
            <a:r>
              <a:rPr kumimoji="1" lang="ja-JP" altLang="en-US" sz="1200" b="1" dirty="0">
                <a:solidFill>
                  <a:srgbClr val="FFFFFF"/>
                </a:solidFill>
              </a:rPr>
              <a:t>講演</a:t>
            </a:r>
          </a:p>
        </p:txBody>
      </p:sp>
      <p:sp>
        <p:nvSpPr>
          <p:cNvPr id="12" name="テキスト ボックス 11">
            <a:extLst>
              <a:ext uri="{FF2B5EF4-FFF2-40B4-BE49-F238E27FC236}">
                <a16:creationId xmlns:a16="http://schemas.microsoft.com/office/drawing/2014/main" id="{C22441DE-C1E0-708E-39FB-3608E3FA7E65}"/>
              </a:ext>
            </a:extLst>
          </p:cNvPr>
          <p:cNvSpPr txBox="1"/>
          <p:nvPr/>
        </p:nvSpPr>
        <p:spPr>
          <a:xfrm>
            <a:off x="395378" y="5432027"/>
            <a:ext cx="724878" cy="276999"/>
          </a:xfrm>
          <a:prstGeom prst="rect">
            <a:avLst/>
          </a:prstGeom>
          <a:solidFill>
            <a:srgbClr val="FF6699"/>
          </a:solidFill>
        </p:spPr>
        <p:txBody>
          <a:bodyPr wrap="none" rtlCol="0">
            <a:spAutoFit/>
          </a:bodyPr>
          <a:lstStyle/>
          <a:p>
            <a:r>
              <a:rPr kumimoji="1" lang="ja-JP" altLang="en-US" sz="1200" b="1" dirty="0">
                <a:solidFill>
                  <a:srgbClr val="FFFFFF"/>
                </a:solidFill>
              </a:rPr>
              <a:t>第</a:t>
            </a:r>
            <a:r>
              <a:rPr kumimoji="1" lang="en-US" altLang="ja-JP" sz="1200" b="1" dirty="0">
                <a:solidFill>
                  <a:srgbClr val="FFFFFF"/>
                </a:solidFill>
              </a:rPr>
              <a:t>5</a:t>
            </a:r>
            <a:r>
              <a:rPr kumimoji="1" lang="ja-JP" altLang="en-US" sz="1200" b="1" dirty="0">
                <a:solidFill>
                  <a:srgbClr val="FFFFFF"/>
                </a:solidFill>
              </a:rPr>
              <a:t>講演</a:t>
            </a:r>
          </a:p>
        </p:txBody>
      </p:sp>
      <p:sp>
        <p:nvSpPr>
          <p:cNvPr id="14" name="テキスト ボックス 13">
            <a:extLst>
              <a:ext uri="{FF2B5EF4-FFF2-40B4-BE49-F238E27FC236}">
                <a16:creationId xmlns:a16="http://schemas.microsoft.com/office/drawing/2014/main" id="{C8E75F5C-F7E3-FDAF-7931-73CEC8ED3AF7}"/>
              </a:ext>
            </a:extLst>
          </p:cNvPr>
          <p:cNvSpPr txBox="1"/>
          <p:nvPr/>
        </p:nvSpPr>
        <p:spPr>
          <a:xfrm>
            <a:off x="151281" y="1876595"/>
            <a:ext cx="2004075" cy="307777"/>
          </a:xfrm>
          <a:prstGeom prst="rect">
            <a:avLst/>
          </a:prstGeom>
          <a:noFill/>
        </p:spPr>
        <p:txBody>
          <a:bodyPr wrap="none" rtlCol="0">
            <a:spAutoFit/>
          </a:bodyPr>
          <a:lstStyle/>
          <a:p>
            <a:r>
              <a:rPr kumimoji="1" lang="ja-JP" altLang="en-US" sz="1400" b="1" dirty="0">
                <a:solidFill>
                  <a:srgbClr val="FF33CC"/>
                </a:solidFill>
              </a:rPr>
              <a:t>■</a:t>
            </a:r>
            <a:r>
              <a:rPr kumimoji="1" lang="ja-JP" altLang="en-US" sz="1400" b="1" dirty="0"/>
              <a:t>第</a:t>
            </a:r>
            <a:r>
              <a:rPr kumimoji="1" lang="en-US" altLang="ja-JP" sz="1400" b="1" dirty="0"/>
              <a:t>1</a:t>
            </a:r>
            <a:r>
              <a:rPr kumimoji="1" lang="ja-JP" altLang="en-US" sz="1400" b="1" dirty="0"/>
              <a:t>部　</a:t>
            </a:r>
            <a:r>
              <a:rPr kumimoji="1" lang="en-US" altLang="ja-JP" sz="1400" b="1" dirty="0"/>
              <a:t>13:10</a:t>
            </a:r>
            <a:r>
              <a:rPr kumimoji="1" lang="ja-JP" altLang="en-US" sz="1400" b="1" dirty="0"/>
              <a:t>～</a:t>
            </a:r>
            <a:r>
              <a:rPr kumimoji="1" lang="en-US" altLang="ja-JP" sz="1400" b="1" dirty="0"/>
              <a:t>14:00</a:t>
            </a:r>
            <a:endParaRPr kumimoji="1" lang="ja-JP" altLang="en-US" sz="1400" b="1" dirty="0"/>
          </a:p>
        </p:txBody>
      </p:sp>
      <p:sp>
        <p:nvSpPr>
          <p:cNvPr id="16" name="テキスト ボックス 15">
            <a:extLst>
              <a:ext uri="{FF2B5EF4-FFF2-40B4-BE49-F238E27FC236}">
                <a16:creationId xmlns:a16="http://schemas.microsoft.com/office/drawing/2014/main" id="{0E535E76-291A-CC64-6CB7-7F2A5E40456B}"/>
              </a:ext>
            </a:extLst>
          </p:cNvPr>
          <p:cNvSpPr txBox="1"/>
          <p:nvPr/>
        </p:nvSpPr>
        <p:spPr>
          <a:xfrm>
            <a:off x="151281" y="4503548"/>
            <a:ext cx="2004075" cy="307777"/>
          </a:xfrm>
          <a:prstGeom prst="rect">
            <a:avLst/>
          </a:prstGeom>
          <a:noFill/>
        </p:spPr>
        <p:txBody>
          <a:bodyPr wrap="none" rtlCol="0">
            <a:spAutoFit/>
          </a:bodyPr>
          <a:lstStyle/>
          <a:p>
            <a:r>
              <a:rPr kumimoji="1" lang="ja-JP" altLang="en-US" sz="1400" b="1" dirty="0">
                <a:solidFill>
                  <a:srgbClr val="FF33CC"/>
                </a:solidFill>
              </a:rPr>
              <a:t>■</a:t>
            </a:r>
            <a:r>
              <a:rPr kumimoji="1" lang="ja-JP" altLang="en-US" sz="1400" b="1" dirty="0"/>
              <a:t>第</a:t>
            </a:r>
            <a:r>
              <a:rPr kumimoji="1" lang="en-US" altLang="ja-JP" sz="1400" b="1" dirty="0"/>
              <a:t>2</a:t>
            </a:r>
            <a:r>
              <a:rPr kumimoji="1" lang="ja-JP" altLang="en-US" sz="1400" b="1" dirty="0"/>
              <a:t>部　</a:t>
            </a:r>
            <a:r>
              <a:rPr kumimoji="1" lang="en-US" altLang="ja-JP" sz="1400" b="1" dirty="0"/>
              <a:t>15:15</a:t>
            </a:r>
            <a:r>
              <a:rPr kumimoji="1" lang="ja-JP" altLang="en-US" sz="1400" b="1" dirty="0"/>
              <a:t>～</a:t>
            </a:r>
            <a:r>
              <a:rPr kumimoji="1" lang="en-US" altLang="ja-JP" sz="1400" b="1" dirty="0"/>
              <a:t>16:15</a:t>
            </a:r>
            <a:endParaRPr kumimoji="1" lang="ja-JP" altLang="en-US" sz="1400" b="1" dirty="0"/>
          </a:p>
        </p:txBody>
      </p:sp>
      <p:sp>
        <p:nvSpPr>
          <p:cNvPr id="17" name="テキスト ボックス 16">
            <a:extLst>
              <a:ext uri="{FF2B5EF4-FFF2-40B4-BE49-F238E27FC236}">
                <a16:creationId xmlns:a16="http://schemas.microsoft.com/office/drawing/2014/main" id="{0CD78885-37E6-09CF-97EE-67B94B040B64}"/>
              </a:ext>
            </a:extLst>
          </p:cNvPr>
          <p:cNvSpPr txBox="1"/>
          <p:nvPr/>
        </p:nvSpPr>
        <p:spPr>
          <a:xfrm>
            <a:off x="151281" y="4240817"/>
            <a:ext cx="4523995" cy="307777"/>
          </a:xfrm>
          <a:prstGeom prst="rect">
            <a:avLst/>
          </a:prstGeom>
          <a:noFill/>
        </p:spPr>
        <p:txBody>
          <a:bodyPr wrap="none" rtlCol="0">
            <a:spAutoFit/>
          </a:bodyPr>
          <a:lstStyle/>
          <a:p>
            <a:r>
              <a:rPr kumimoji="1" lang="ja-JP" altLang="en-US" sz="1400" b="1" dirty="0">
                <a:solidFill>
                  <a:srgbClr val="FF33CC"/>
                </a:solidFill>
              </a:rPr>
              <a:t>■</a:t>
            </a:r>
            <a:r>
              <a:rPr kumimoji="1" lang="ja-JP" altLang="en-US" sz="1400" b="1" dirty="0"/>
              <a:t>フラダンス　</a:t>
            </a:r>
            <a:r>
              <a:rPr kumimoji="1" lang="en-US" altLang="ja-JP" sz="1400" b="1" dirty="0"/>
              <a:t>14:50</a:t>
            </a:r>
            <a:r>
              <a:rPr kumimoji="1" lang="ja-JP" altLang="en-US" sz="1400" b="1" dirty="0"/>
              <a:t>～</a:t>
            </a:r>
            <a:r>
              <a:rPr kumimoji="1" lang="en-US" altLang="ja-JP" sz="1400" b="1" dirty="0"/>
              <a:t>15:15</a:t>
            </a:r>
            <a:r>
              <a:rPr kumimoji="1" lang="ja-JP" altLang="en-US" sz="1400" b="1" dirty="0"/>
              <a:t>　</a:t>
            </a:r>
            <a:r>
              <a:rPr kumimoji="1" lang="en-US" altLang="ja-JP" sz="1400" b="1" dirty="0"/>
              <a:t>L</a:t>
            </a:r>
            <a:r>
              <a:rPr kumimoji="1" lang="pt-BR" altLang="ja-JP" sz="1400" b="1" dirty="0"/>
              <a:t>uana and momo pilina</a:t>
            </a:r>
            <a:r>
              <a:rPr kumimoji="1" lang="ja-JP" altLang="en-US" sz="1400" b="1" dirty="0"/>
              <a:t>　</a:t>
            </a:r>
          </a:p>
        </p:txBody>
      </p:sp>
      <p:sp>
        <p:nvSpPr>
          <p:cNvPr id="18" name="テキスト ボックス 17">
            <a:extLst>
              <a:ext uri="{FF2B5EF4-FFF2-40B4-BE49-F238E27FC236}">
                <a16:creationId xmlns:a16="http://schemas.microsoft.com/office/drawing/2014/main" id="{1A0097E3-F895-34ED-BE4F-B856A8068DC3}"/>
              </a:ext>
            </a:extLst>
          </p:cNvPr>
          <p:cNvSpPr txBox="1"/>
          <p:nvPr/>
        </p:nvSpPr>
        <p:spPr>
          <a:xfrm>
            <a:off x="151281" y="3987711"/>
            <a:ext cx="1912703" cy="307777"/>
          </a:xfrm>
          <a:prstGeom prst="rect">
            <a:avLst/>
          </a:prstGeom>
          <a:noFill/>
        </p:spPr>
        <p:txBody>
          <a:bodyPr wrap="none" rtlCol="0">
            <a:spAutoFit/>
          </a:bodyPr>
          <a:lstStyle/>
          <a:p>
            <a:r>
              <a:rPr kumimoji="1" lang="ja-JP" altLang="en-US" sz="1400" b="1" dirty="0">
                <a:solidFill>
                  <a:srgbClr val="FF33CC"/>
                </a:solidFill>
              </a:rPr>
              <a:t>■</a:t>
            </a:r>
            <a:r>
              <a:rPr kumimoji="1" lang="ja-JP" altLang="en-US" sz="1400" b="1" dirty="0"/>
              <a:t>休憩　</a:t>
            </a:r>
            <a:r>
              <a:rPr kumimoji="1" lang="en-US" altLang="ja-JP" sz="1400" b="1" dirty="0"/>
              <a:t>14:25</a:t>
            </a:r>
            <a:r>
              <a:rPr kumimoji="1" lang="ja-JP" altLang="en-US" sz="1400" b="1" dirty="0"/>
              <a:t>～</a:t>
            </a:r>
            <a:r>
              <a:rPr kumimoji="1" lang="en-US" altLang="ja-JP" sz="1400" b="1" dirty="0"/>
              <a:t>14:50</a:t>
            </a:r>
            <a:endParaRPr kumimoji="1" lang="ja-JP" altLang="en-US" sz="1400" b="1" dirty="0"/>
          </a:p>
        </p:txBody>
      </p:sp>
      <p:sp>
        <p:nvSpPr>
          <p:cNvPr id="19" name="テキスト ボックス 18">
            <a:extLst>
              <a:ext uri="{FF2B5EF4-FFF2-40B4-BE49-F238E27FC236}">
                <a16:creationId xmlns:a16="http://schemas.microsoft.com/office/drawing/2014/main" id="{69E932B5-D6D8-5C65-E0FD-59182376CC87}"/>
              </a:ext>
            </a:extLst>
          </p:cNvPr>
          <p:cNvSpPr txBox="1"/>
          <p:nvPr/>
        </p:nvSpPr>
        <p:spPr>
          <a:xfrm>
            <a:off x="395378" y="6060450"/>
            <a:ext cx="724878" cy="276999"/>
          </a:xfrm>
          <a:prstGeom prst="rect">
            <a:avLst/>
          </a:prstGeom>
          <a:solidFill>
            <a:srgbClr val="FF6699"/>
          </a:solidFill>
        </p:spPr>
        <p:txBody>
          <a:bodyPr wrap="none" rtlCol="0">
            <a:spAutoFit/>
          </a:bodyPr>
          <a:lstStyle/>
          <a:p>
            <a:r>
              <a:rPr kumimoji="1" lang="ja-JP" altLang="en-US" sz="1200" b="1" dirty="0">
                <a:solidFill>
                  <a:srgbClr val="FFFFFF"/>
                </a:solidFill>
              </a:rPr>
              <a:t>第</a:t>
            </a:r>
            <a:r>
              <a:rPr kumimoji="1" lang="en-US" altLang="ja-JP" sz="1200" b="1" dirty="0">
                <a:solidFill>
                  <a:srgbClr val="FFFFFF"/>
                </a:solidFill>
              </a:rPr>
              <a:t>6</a:t>
            </a:r>
            <a:r>
              <a:rPr kumimoji="1" lang="ja-JP" altLang="en-US" sz="1200" b="1" dirty="0">
                <a:solidFill>
                  <a:srgbClr val="FFFFFF"/>
                </a:solidFill>
              </a:rPr>
              <a:t>講演</a:t>
            </a:r>
          </a:p>
        </p:txBody>
      </p:sp>
      <p:sp>
        <p:nvSpPr>
          <p:cNvPr id="20" name="テキスト ボックス 19">
            <a:extLst>
              <a:ext uri="{FF2B5EF4-FFF2-40B4-BE49-F238E27FC236}">
                <a16:creationId xmlns:a16="http://schemas.microsoft.com/office/drawing/2014/main" id="{DC84696B-58B4-230B-679E-AC2FBBD02D65}"/>
              </a:ext>
            </a:extLst>
          </p:cNvPr>
          <p:cNvSpPr txBox="1"/>
          <p:nvPr/>
        </p:nvSpPr>
        <p:spPr>
          <a:xfrm>
            <a:off x="1502753" y="1225628"/>
            <a:ext cx="2773516" cy="253916"/>
          </a:xfrm>
          <a:prstGeom prst="rect">
            <a:avLst/>
          </a:prstGeom>
          <a:noFill/>
        </p:spPr>
        <p:txBody>
          <a:bodyPr wrap="none" rtlCol="0">
            <a:spAutoFit/>
          </a:bodyPr>
          <a:lstStyle/>
          <a:p>
            <a:r>
              <a:rPr kumimoji="1" lang="ja-JP" altLang="en-US" sz="1050" b="1" dirty="0"/>
              <a:t>三浦　弘善　先生（越谷市立病院 副院長）</a:t>
            </a:r>
          </a:p>
        </p:txBody>
      </p:sp>
      <p:sp>
        <p:nvSpPr>
          <p:cNvPr id="21" name="テキスト ボックス 20">
            <a:extLst>
              <a:ext uri="{FF2B5EF4-FFF2-40B4-BE49-F238E27FC236}">
                <a16:creationId xmlns:a16="http://schemas.microsoft.com/office/drawing/2014/main" id="{506A6BFB-1C0D-E9AC-C27D-3483299043CD}"/>
              </a:ext>
            </a:extLst>
          </p:cNvPr>
          <p:cNvSpPr txBox="1"/>
          <p:nvPr/>
        </p:nvSpPr>
        <p:spPr>
          <a:xfrm>
            <a:off x="1502753" y="1566330"/>
            <a:ext cx="4745210" cy="253916"/>
          </a:xfrm>
          <a:prstGeom prst="rect">
            <a:avLst/>
          </a:prstGeom>
          <a:noFill/>
        </p:spPr>
        <p:txBody>
          <a:bodyPr wrap="none" rtlCol="0">
            <a:spAutoFit/>
          </a:bodyPr>
          <a:lstStyle/>
          <a:p>
            <a:r>
              <a:rPr kumimoji="1" lang="ja-JP" altLang="en-US" sz="1050" b="1" dirty="0"/>
              <a:t>櫻井　孝志　先生（</a:t>
            </a:r>
            <a:r>
              <a:rPr kumimoji="1" lang="en-US" altLang="ja-JP" sz="1050" b="1" dirty="0"/>
              <a:t>NPO</a:t>
            </a:r>
            <a:r>
              <a:rPr kumimoji="1" lang="ja-JP" altLang="en-US" sz="1050" b="1" dirty="0"/>
              <a:t>法人埼玉乳がんケア・サポートグループ 理事長）</a:t>
            </a:r>
          </a:p>
        </p:txBody>
      </p:sp>
      <p:sp>
        <p:nvSpPr>
          <p:cNvPr id="22" name="テキスト ボックス 21">
            <a:extLst>
              <a:ext uri="{FF2B5EF4-FFF2-40B4-BE49-F238E27FC236}">
                <a16:creationId xmlns:a16="http://schemas.microsoft.com/office/drawing/2014/main" id="{69D41FE9-6D09-5C7F-B676-06CFE905341C}"/>
              </a:ext>
            </a:extLst>
          </p:cNvPr>
          <p:cNvSpPr txBox="1"/>
          <p:nvPr/>
        </p:nvSpPr>
        <p:spPr>
          <a:xfrm>
            <a:off x="1148680" y="2201875"/>
            <a:ext cx="4275529" cy="600164"/>
          </a:xfrm>
          <a:prstGeom prst="rect">
            <a:avLst/>
          </a:prstGeom>
          <a:noFill/>
        </p:spPr>
        <p:txBody>
          <a:bodyPr wrap="none" rtlCol="0">
            <a:spAutoFit/>
          </a:bodyPr>
          <a:lstStyle/>
          <a:p>
            <a:r>
              <a:rPr kumimoji="1" lang="ja-JP" altLang="en-US" sz="1100" b="1" dirty="0"/>
              <a:t>「乳がんの検査から診断まで」</a:t>
            </a:r>
            <a:endParaRPr kumimoji="1" lang="en-US" altLang="ja-JP" sz="1100" b="1" dirty="0"/>
          </a:p>
          <a:p>
            <a:r>
              <a:rPr kumimoji="1" lang="ja-JP" altLang="en-US" sz="1100" b="1" dirty="0"/>
              <a:t>司会：石綱　一央　先生（乳腺レディースクリニック越谷 院長）</a:t>
            </a:r>
            <a:endParaRPr kumimoji="1" lang="en-US" altLang="ja-JP" sz="1100" b="1" dirty="0"/>
          </a:p>
          <a:p>
            <a:r>
              <a:rPr kumimoji="1" lang="ja-JP" altLang="en-US" sz="1100" b="1" dirty="0"/>
              <a:t>演者：市川　悠子　先生（市川胃腸科外科病院 副院長）</a:t>
            </a:r>
          </a:p>
        </p:txBody>
      </p:sp>
      <p:sp>
        <p:nvSpPr>
          <p:cNvPr id="23" name="テキスト ボックス 22">
            <a:extLst>
              <a:ext uri="{FF2B5EF4-FFF2-40B4-BE49-F238E27FC236}">
                <a16:creationId xmlns:a16="http://schemas.microsoft.com/office/drawing/2014/main" id="{EAC6517A-C6F9-DB58-FDE1-521BA63B2814}"/>
              </a:ext>
            </a:extLst>
          </p:cNvPr>
          <p:cNvSpPr txBox="1"/>
          <p:nvPr/>
        </p:nvSpPr>
        <p:spPr>
          <a:xfrm>
            <a:off x="1148680" y="2807415"/>
            <a:ext cx="3461204" cy="600164"/>
          </a:xfrm>
          <a:prstGeom prst="rect">
            <a:avLst/>
          </a:prstGeom>
          <a:noFill/>
        </p:spPr>
        <p:txBody>
          <a:bodyPr wrap="none" rtlCol="0">
            <a:spAutoFit/>
          </a:bodyPr>
          <a:lstStyle/>
          <a:p>
            <a:r>
              <a:rPr kumimoji="1" lang="ja-JP" altLang="en-US" sz="1100" b="1" dirty="0"/>
              <a:t>「乳がんの手術療法」</a:t>
            </a:r>
            <a:endParaRPr kumimoji="1" lang="en-US" altLang="ja-JP" sz="1100" b="1" dirty="0"/>
          </a:p>
          <a:p>
            <a:r>
              <a:rPr kumimoji="1" lang="ja-JP" altLang="en-US" sz="1100" b="1" dirty="0"/>
              <a:t>司会：本間　恵　先生（八潮中央総合病院 院長）</a:t>
            </a:r>
            <a:endParaRPr kumimoji="1" lang="en-US" altLang="ja-JP" sz="1100" b="1" dirty="0"/>
          </a:p>
          <a:p>
            <a:r>
              <a:rPr kumimoji="1" lang="ja-JP" altLang="en-US" sz="1100" b="1" dirty="0"/>
              <a:t>演者：行方　浩二　先生（越谷市立病院 外科部長）</a:t>
            </a:r>
            <a:endParaRPr kumimoji="1" lang="en-US" altLang="ja-JP" sz="1100" b="1" dirty="0"/>
          </a:p>
        </p:txBody>
      </p:sp>
      <p:sp>
        <p:nvSpPr>
          <p:cNvPr id="24" name="テキスト ボックス 23">
            <a:extLst>
              <a:ext uri="{FF2B5EF4-FFF2-40B4-BE49-F238E27FC236}">
                <a16:creationId xmlns:a16="http://schemas.microsoft.com/office/drawing/2014/main" id="{06E9FE43-174E-5955-AA1A-BB0667A7B058}"/>
              </a:ext>
            </a:extLst>
          </p:cNvPr>
          <p:cNvSpPr txBox="1"/>
          <p:nvPr/>
        </p:nvSpPr>
        <p:spPr>
          <a:xfrm>
            <a:off x="1148680" y="3432205"/>
            <a:ext cx="4589718" cy="600164"/>
          </a:xfrm>
          <a:prstGeom prst="rect">
            <a:avLst/>
          </a:prstGeom>
          <a:noFill/>
        </p:spPr>
        <p:txBody>
          <a:bodyPr wrap="none" rtlCol="0">
            <a:spAutoFit/>
          </a:bodyPr>
          <a:lstStyle/>
          <a:p>
            <a:r>
              <a:rPr kumimoji="1" lang="ja-JP" altLang="en-US" sz="1100" b="1" dirty="0"/>
              <a:t>「周術期の薬物療法」</a:t>
            </a:r>
            <a:endParaRPr kumimoji="1" lang="en-US" altLang="ja-JP" sz="1100" b="1" dirty="0"/>
          </a:p>
          <a:p>
            <a:r>
              <a:rPr kumimoji="1" lang="ja-JP" altLang="en-US" sz="1100" b="1" dirty="0"/>
              <a:t>司会：君塚　圭　先生（春日部市立医療センター乳腺外科 主任部長）</a:t>
            </a:r>
            <a:endParaRPr kumimoji="1" lang="en-US" altLang="ja-JP" sz="1100" b="1" dirty="0"/>
          </a:p>
          <a:p>
            <a:r>
              <a:rPr kumimoji="1" lang="ja-JP" altLang="en-US" sz="1100" b="1" dirty="0"/>
              <a:t>演者：三浦　弘善　先生（越谷市立病院 副院長）</a:t>
            </a:r>
          </a:p>
        </p:txBody>
      </p:sp>
      <p:sp>
        <p:nvSpPr>
          <p:cNvPr id="25" name="テキスト ボックス 24">
            <a:extLst>
              <a:ext uri="{FF2B5EF4-FFF2-40B4-BE49-F238E27FC236}">
                <a16:creationId xmlns:a16="http://schemas.microsoft.com/office/drawing/2014/main" id="{269F50B4-9979-A0BD-305E-66EE95005692}"/>
              </a:ext>
            </a:extLst>
          </p:cNvPr>
          <p:cNvSpPr txBox="1"/>
          <p:nvPr/>
        </p:nvSpPr>
        <p:spPr>
          <a:xfrm>
            <a:off x="1148680" y="4813219"/>
            <a:ext cx="4307589" cy="600164"/>
          </a:xfrm>
          <a:prstGeom prst="rect">
            <a:avLst/>
          </a:prstGeom>
          <a:noFill/>
        </p:spPr>
        <p:txBody>
          <a:bodyPr wrap="none" rtlCol="0">
            <a:spAutoFit/>
          </a:bodyPr>
          <a:lstStyle/>
          <a:p>
            <a:r>
              <a:rPr kumimoji="1" lang="ja-JP" altLang="en-US" sz="1100" b="1" dirty="0"/>
              <a:t>「リンパ浮腫とうまく付き合うために」</a:t>
            </a:r>
            <a:endParaRPr kumimoji="1" lang="en-US" altLang="ja-JP" sz="1100" b="1" dirty="0"/>
          </a:p>
          <a:p>
            <a:r>
              <a:rPr kumimoji="1" lang="ja-JP" altLang="en-US" sz="1100" b="1" dirty="0"/>
              <a:t>司会：三浦　弘善　先生（越谷市立病院 副院長）</a:t>
            </a:r>
            <a:endParaRPr kumimoji="1" lang="en-US" altLang="ja-JP" sz="1100" b="1" dirty="0"/>
          </a:p>
          <a:p>
            <a:r>
              <a:rPr kumimoji="1" lang="ja-JP" altLang="en-US" sz="1100" b="1" dirty="0"/>
              <a:t>演者：日下部　芳　先生（越谷市立病院 乳がん看護認定看護師）</a:t>
            </a:r>
          </a:p>
        </p:txBody>
      </p:sp>
      <p:sp>
        <p:nvSpPr>
          <p:cNvPr id="26" name="テキスト ボックス 25">
            <a:extLst>
              <a:ext uri="{FF2B5EF4-FFF2-40B4-BE49-F238E27FC236}">
                <a16:creationId xmlns:a16="http://schemas.microsoft.com/office/drawing/2014/main" id="{6E8B3D33-384C-434E-D287-9BADAC8D38C4}"/>
              </a:ext>
            </a:extLst>
          </p:cNvPr>
          <p:cNvSpPr txBox="1"/>
          <p:nvPr/>
        </p:nvSpPr>
        <p:spPr>
          <a:xfrm>
            <a:off x="1148680" y="5432027"/>
            <a:ext cx="4166525" cy="600164"/>
          </a:xfrm>
          <a:prstGeom prst="rect">
            <a:avLst/>
          </a:prstGeom>
          <a:noFill/>
        </p:spPr>
        <p:txBody>
          <a:bodyPr wrap="none" rtlCol="0">
            <a:spAutoFit/>
          </a:bodyPr>
          <a:lstStyle/>
          <a:p>
            <a:r>
              <a:rPr kumimoji="1" lang="ja-JP" altLang="en-US" sz="1100" b="1" dirty="0"/>
              <a:t>「ご存知ですか、緩和ケア」</a:t>
            </a:r>
            <a:endParaRPr kumimoji="1" lang="en-US" altLang="ja-JP" sz="1100" b="1" dirty="0"/>
          </a:p>
          <a:p>
            <a:r>
              <a:rPr kumimoji="1" lang="ja-JP" altLang="en-US" sz="1100" b="1" dirty="0"/>
              <a:t>司会：上里　美由紀　先生（</a:t>
            </a:r>
            <a:r>
              <a:rPr kumimoji="1" lang="en-US" altLang="ja-JP" sz="1100" b="1" dirty="0"/>
              <a:t>Luana and </a:t>
            </a:r>
            <a:r>
              <a:rPr kumimoji="1" lang="en-US" altLang="ja-JP" sz="1100" b="1" dirty="0" err="1"/>
              <a:t>momo</a:t>
            </a:r>
            <a:r>
              <a:rPr kumimoji="1" lang="en-US" altLang="ja-JP" sz="1100" b="1" dirty="0"/>
              <a:t> </a:t>
            </a:r>
            <a:r>
              <a:rPr kumimoji="1" lang="en-US" altLang="ja-JP" sz="1100" b="1" dirty="0" err="1"/>
              <a:t>pillina</a:t>
            </a:r>
            <a:r>
              <a:rPr kumimoji="1" lang="ja-JP" altLang="en-US" sz="1100" b="1" dirty="0"/>
              <a:t>）</a:t>
            </a:r>
            <a:endParaRPr kumimoji="1" lang="en-US" altLang="ja-JP" sz="1100" b="1" dirty="0"/>
          </a:p>
          <a:p>
            <a:r>
              <a:rPr kumimoji="1" lang="ja-JP" altLang="en-US" sz="1100" b="1" dirty="0"/>
              <a:t>演者：平岡　三枝　先生（越谷市立病院 緩和ケア認定看護師）</a:t>
            </a:r>
          </a:p>
        </p:txBody>
      </p:sp>
      <p:sp>
        <p:nvSpPr>
          <p:cNvPr id="27" name="テキスト ボックス 26">
            <a:extLst>
              <a:ext uri="{FF2B5EF4-FFF2-40B4-BE49-F238E27FC236}">
                <a16:creationId xmlns:a16="http://schemas.microsoft.com/office/drawing/2014/main" id="{754E946A-B94F-7DC2-9C1B-990B20AAAA9E}"/>
              </a:ext>
            </a:extLst>
          </p:cNvPr>
          <p:cNvSpPr txBox="1"/>
          <p:nvPr/>
        </p:nvSpPr>
        <p:spPr>
          <a:xfrm>
            <a:off x="1148680" y="6060450"/>
            <a:ext cx="5254530" cy="430887"/>
          </a:xfrm>
          <a:prstGeom prst="rect">
            <a:avLst/>
          </a:prstGeom>
          <a:noFill/>
        </p:spPr>
        <p:txBody>
          <a:bodyPr wrap="square" rtlCol="0">
            <a:spAutoFit/>
          </a:bodyPr>
          <a:lstStyle/>
          <a:p>
            <a:r>
              <a:rPr kumimoji="1" lang="ja-JP" altLang="en-US" sz="1100" b="1" dirty="0"/>
              <a:t>「埼玉乳がんケア・サポートグループの紹介」</a:t>
            </a:r>
            <a:endParaRPr kumimoji="1" lang="en-US" altLang="ja-JP" sz="1100" b="1" dirty="0"/>
          </a:p>
          <a:p>
            <a:r>
              <a:rPr kumimoji="1" lang="ja-JP" altLang="en-US" sz="1100" b="1" dirty="0"/>
              <a:t>演者：二宮　淳　先生（</a:t>
            </a:r>
            <a:r>
              <a:rPr kumimoji="1" lang="en-US" altLang="ja-JP" sz="1100" b="1" dirty="0"/>
              <a:t>NPO</a:t>
            </a:r>
            <a:r>
              <a:rPr kumimoji="1" lang="ja-JP" altLang="en-US" sz="1100" b="1" dirty="0"/>
              <a:t>法人埼玉乳がんケア・サポートグループ 副理事長）</a:t>
            </a:r>
          </a:p>
        </p:txBody>
      </p:sp>
      <p:grpSp>
        <p:nvGrpSpPr>
          <p:cNvPr id="30" name="グループ化 29">
            <a:extLst>
              <a:ext uri="{FF2B5EF4-FFF2-40B4-BE49-F238E27FC236}">
                <a16:creationId xmlns:a16="http://schemas.microsoft.com/office/drawing/2014/main" id="{6568C3DD-9743-A145-4BE7-CE8B290FAA34}"/>
              </a:ext>
            </a:extLst>
          </p:cNvPr>
          <p:cNvGrpSpPr/>
          <p:nvPr/>
        </p:nvGrpSpPr>
        <p:grpSpPr>
          <a:xfrm>
            <a:off x="0" y="6510587"/>
            <a:ext cx="6858000" cy="656781"/>
            <a:chOff x="0" y="7270972"/>
            <a:chExt cx="6858000" cy="656781"/>
          </a:xfrm>
        </p:grpSpPr>
        <p:sp>
          <p:nvSpPr>
            <p:cNvPr id="29" name="正方形/長方形 28">
              <a:extLst>
                <a:ext uri="{FF2B5EF4-FFF2-40B4-BE49-F238E27FC236}">
                  <a16:creationId xmlns:a16="http://schemas.microsoft.com/office/drawing/2014/main" id="{7A248E91-90DE-67C1-280C-8FEAEC11AF9B}"/>
                </a:ext>
              </a:extLst>
            </p:cNvPr>
            <p:cNvSpPr/>
            <p:nvPr/>
          </p:nvSpPr>
          <p:spPr>
            <a:xfrm>
              <a:off x="0" y="7270972"/>
              <a:ext cx="6858000" cy="656781"/>
            </a:xfrm>
            <a:prstGeom prst="rect">
              <a:avLst/>
            </a:prstGeom>
            <a:solidFill>
              <a:srgbClr val="FF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560B927B-1F81-9668-B162-BC0683E2DBE7}"/>
                </a:ext>
              </a:extLst>
            </p:cNvPr>
            <p:cNvSpPr txBox="1"/>
            <p:nvPr/>
          </p:nvSpPr>
          <p:spPr>
            <a:xfrm>
              <a:off x="377523" y="7342978"/>
              <a:ext cx="6102953" cy="523220"/>
            </a:xfrm>
            <a:prstGeom prst="rect">
              <a:avLst/>
            </a:prstGeom>
            <a:noFill/>
          </p:spPr>
          <p:txBody>
            <a:bodyPr wrap="none" rtlCol="0">
              <a:spAutoFit/>
            </a:bodyPr>
            <a:lstStyle/>
            <a:p>
              <a:r>
                <a:rPr kumimoji="1" lang="ja-JP" altLang="en-US" sz="2800" b="1" dirty="0"/>
                <a:t>第</a:t>
              </a:r>
              <a:r>
                <a:rPr kumimoji="1" lang="en-US" altLang="ja-JP" sz="2800" b="1" dirty="0"/>
                <a:t>23</a:t>
              </a:r>
              <a:r>
                <a:rPr kumimoji="1" lang="ja-JP" altLang="en-US" sz="2800" b="1" dirty="0"/>
                <a:t>回 乳がん市民フォーラム </a:t>
              </a:r>
              <a:r>
                <a:rPr kumimoji="1" lang="en-US" altLang="ja-JP" sz="2800" b="1" dirty="0"/>
                <a:t>in </a:t>
              </a:r>
              <a:r>
                <a:rPr kumimoji="1" lang="ja-JP" altLang="en-US" sz="2800" b="1" dirty="0"/>
                <a:t>越谷</a:t>
              </a:r>
            </a:p>
          </p:txBody>
        </p:sp>
      </p:grpSp>
      <p:grpSp>
        <p:nvGrpSpPr>
          <p:cNvPr id="35" name="グループ化 34">
            <a:extLst>
              <a:ext uri="{FF2B5EF4-FFF2-40B4-BE49-F238E27FC236}">
                <a16:creationId xmlns:a16="http://schemas.microsoft.com/office/drawing/2014/main" id="{AF327754-EE75-FB9A-C757-92836617567F}"/>
              </a:ext>
            </a:extLst>
          </p:cNvPr>
          <p:cNvGrpSpPr/>
          <p:nvPr/>
        </p:nvGrpSpPr>
        <p:grpSpPr>
          <a:xfrm>
            <a:off x="412575" y="7202169"/>
            <a:ext cx="785094" cy="384720"/>
            <a:chOff x="470325" y="7603266"/>
            <a:chExt cx="785094" cy="384720"/>
          </a:xfrm>
        </p:grpSpPr>
        <p:sp>
          <p:nvSpPr>
            <p:cNvPr id="34" name="楕円 33">
              <a:extLst>
                <a:ext uri="{FF2B5EF4-FFF2-40B4-BE49-F238E27FC236}">
                  <a16:creationId xmlns:a16="http://schemas.microsoft.com/office/drawing/2014/main" id="{C2D47DE0-FACB-B3DA-9E3A-B367F9BB7FC2}"/>
                </a:ext>
              </a:extLst>
            </p:cNvPr>
            <p:cNvSpPr/>
            <p:nvPr/>
          </p:nvSpPr>
          <p:spPr>
            <a:xfrm>
              <a:off x="470325" y="7603266"/>
              <a:ext cx="785094" cy="384720"/>
            </a:xfrm>
            <a:prstGeom prst="ellipse">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5F58483C-559C-204E-2490-28CA201CFFBA}"/>
                </a:ext>
              </a:extLst>
            </p:cNvPr>
            <p:cNvSpPr txBox="1"/>
            <p:nvPr/>
          </p:nvSpPr>
          <p:spPr>
            <a:xfrm>
              <a:off x="577055" y="7641738"/>
              <a:ext cx="571634" cy="307777"/>
            </a:xfrm>
            <a:prstGeom prst="rect">
              <a:avLst/>
            </a:prstGeom>
            <a:noFill/>
          </p:spPr>
          <p:txBody>
            <a:bodyPr wrap="square" rtlCol="0">
              <a:spAutoFit/>
            </a:bodyPr>
            <a:lstStyle/>
            <a:p>
              <a:pPr algn="ctr"/>
              <a:r>
                <a:rPr kumimoji="1" lang="ja-JP" altLang="en-US" sz="1400" b="1" dirty="0">
                  <a:solidFill>
                    <a:srgbClr val="FFFFFF"/>
                  </a:solidFill>
                </a:rPr>
                <a:t>日時</a:t>
              </a:r>
            </a:p>
          </p:txBody>
        </p:sp>
      </p:grpSp>
      <p:grpSp>
        <p:nvGrpSpPr>
          <p:cNvPr id="36" name="グループ化 35">
            <a:extLst>
              <a:ext uri="{FF2B5EF4-FFF2-40B4-BE49-F238E27FC236}">
                <a16:creationId xmlns:a16="http://schemas.microsoft.com/office/drawing/2014/main" id="{C913A60F-98B5-C875-C113-FE0B3B3DF5DE}"/>
              </a:ext>
            </a:extLst>
          </p:cNvPr>
          <p:cNvGrpSpPr/>
          <p:nvPr/>
        </p:nvGrpSpPr>
        <p:grpSpPr>
          <a:xfrm>
            <a:off x="412575" y="7661370"/>
            <a:ext cx="785094" cy="384720"/>
            <a:chOff x="470325" y="7603266"/>
            <a:chExt cx="785094" cy="384720"/>
          </a:xfrm>
        </p:grpSpPr>
        <p:sp>
          <p:nvSpPr>
            <p:cNvPr id="37" name="楕円 36">
              <a:extLst>
                <a:ext uri="{FF2B5EF4-FFF2-40B4-BE49-F238E27FC236}">
                  <a16:creationId xmlns:a16="http://schemas.microsoft.com/office/drawing/2014/main" id="{5AF5DA03-2E10-C2AB-E114-97FAB0D2CA58}"/>
                </a:ext>
              </a:extLst>
            </p:cNvPr>
            <p:cNvSpPr/>
            <p:nvPr/>
          </p:nvSpPr>
          <p:spPr>
            <a:xfrm>
              <a:off x="470325" y="7603266"/>
              <a:ext cx="785094" cy="384720"/>
            </a:xfrm>
            <a:prstGeom prst="ellipse">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324B9B2B-090F-ADBB-529E-ED9FCF314167}"/>
                </a:ext>
              </a:extLst>
            </p:cNvPr>
            <p:cNvSpPr txBox="1"/>
            <p:nvPr/>
          </p:nvSpPr>
          <p:spPr>
            <a:xfrm>
              <a:off x="577055" y="7641738"/>
              <a:ext cx="571634" cy="307777"/>
            </a:xfrm>
            <a:prstGeom prst="rect">
              <a:avLst/>
            </a:prstGeom>
            <a:noFill/>
          </p:spPr>
          <p:txBody>
            <a:bodyPr wrap="square" rtlCol="0">
              <a:spAutoFit/>
            </a:bodyPr>
            <a:lstStyle/>
            <a:p>
              <a:pPr algn="ctr"/>
              <a:r>
                <a:rPr kumimoji="1" lang="ja-JP" altLang="en-US" sz="1400" b="1" dirty="0">
                  <a:solidFill>
                    <a:srgbClr val="FFFFFF"/>
                  </a:solidFill>
                </a:rPr>
                <a:t>会場</a:t>
              </a:r>
            </a:p>
          </p:txBody>
        </p:sp>
      </p:grpSp>
      <p:sp>
        <p:nvSpPr>
          <p:cNvPr id="42" name="テキスト ボックス 41">
            <a:extLst>
              <a:ext uri="{FF2B5EF4-FFF2-40B4-BE49-F238E27FC236}">
                <a16:creationId xmlns:a16="http://schemas.microsoft.com/office/drawing/2014/main" id="{D1C34F66-488D-0911-7B52-38189FE12157}"/>
              </a:ext>
            </a:extLst>
          </p:cNvPr>
          <p:cNvSpPr txBox="1"/>
          <p:nvPr/>
        </p:nvSpPr>
        <p:spPr>
          <a:xfrm>
            <a:off x="1295782" y="7209863"/>
            <a:ext cx="5240537" cy="369332"/>
          </a:xfrm>
          <a:prstGeom prst="rect">
            <a:avLst/>
          </a:prstGeom>
          <a:noFill/>
        </p:spPr>
        <p:txBody>
          <a:bodyPr wrap="none" rtlCol="0">
            <a:spAutoFit/>
          </a:bodyPr>
          <a:lstStyle/>
          <a:p>
            <a:r>
              <a:rPr kumimoji="1" lang="en-US" altLang="ja-JP" b="1" dirty="0"/>
              <a:t>2025</a:t>
            </a:r>
            <a:r>
              <a:rPr kumimoji="1" lang="ja-JP" altLang="en-US" b="1" dirty="0"/>
              <a:t>年</a:t>
            </a:r>
            <a:r>
              <a:rPr kumimoji="1" lang="en-US" altLang="ja-JP" b="1" dirty="0"/>
              <a:t>7</a:t>
            </a:r>
            <a:r>
              <a:rPr kumimoji="1" lang="ja-JP" altLang="en-US" b="1" dirty="0"/>
              <a:t>月</a:t>
            </a:r>
            <a:r>
              <a:rPr kumimoji="1" lang="en-US" altLang="ja-JP" b="1" dirty="0"/>
              <a:t>27</a:t>
            </a:r>
            <a:r>
              <a:rPr kumimoji="1" lang="ja-JP" altLang="en-US" b="1" dirty="0"/>
              <a:t>日（日）</a:t>
            </a:r>
            <a:r>
              <a:rPr kumimoji="1" lang="en-US" altLang="ja-JP" b="1" dirty="0"/>
              <a:t>13:00</a:t>
            </a:r>
            <a:r>
              <a:rPr kumimoji="1" lang="ja-JP" altLang="en-US" b="1" dirty="0"/>
              <a:t>～</a:t>
            </a:r>
            <a:r>
              <a:rPr kumimoji="1" lang="en-US" altLang="ja-JP" b="1" dirty="0"/>
              <a:t>16:20</a:t>
            </a:r>
            <a:r>
              <a:rPr kumimoji="1" lang="ja-JP" altLang="en-US" b="1" dirty="0"/>
              <a:t> （開場 </a:t>
            </a:r>
            <a:r>
              <a:rPr kumimoji="1" lang="en-US" altLang="ja-JP" b="1" dirty="0"/>
              <a:t>12:30</a:t>
            </a:r>
            <a:r>
              <a:rPr kumimoji="1" lang="ja-JP" altLang="en-US" b="1" dirty="0"/>
              <a:t>）</a:t>
            </a:r>
          </a:p>
        </p:txBody>
      </p:sp>
      <p:sp>
        <p:nvSpPr>
          <p:cNvPr id="43" name="テキスト ボックス 42">
            <a:extLst>
              <a:ext uri="{FF2B5EF4-FFF2-40B4-BE49-F238E27FC236}">
                <a16:creationId xmlns:a16="http://schemas.microsoft.com/office/drawing/2014/main" id="{DBCAABED-646E-105D-E502-78B58BE04592}"/>
              </a:ext>
            </a:extLst>
          </p:cNvPr>
          <p:cNvSpPr txBox="1"/>
          <p:nvPr/>
        </p:nvSpPr>
        <p:spPr>
          <a:xfrm>
            <a:off x="1304399" y="7669064"/>
            <a:ext cx="4804520" cy="369332"/>
          </a:xfrm>
          <a:prstGeom prst="rect">
            <a:avLst/>
          </a:prstGeom>
          <a:noFill/>
        </p:spPr>
        <p:txBody>
          <a:bodyPr wrap="none" rtlCol="0">
            <a:spAutoFit/>
          </a:bodyPr>
          <a:lstStyle/>
          <a:p>
            <a:r>
              <a:rPr kumimoji="1" lang="ja-JP" altLang="en-US" b="1" dirty="0"/>
              <a:t>越谷市中央市民会館 劇場</a:t>
            </a:r>
            <a:r>
              <a:rPr kumimoji="1" lang="en-US" altLang="ja-JP" b="1" dirty="0"/>
              <a:t> </a:t>
            </a:r>
            <a:r>
              <a:rPr kumimoji="1" lang="ja-JP" altLang="en-US" sz="1200" b="1" dirty="0"/>
              <a:t>埼玉県越谷市越ヶ谷</a:t>
            </a:r>
            <a:r>
              <a:rPr kumimoji="1" lang="en-US" altLang="ja-JP" sz="1200" b="1" dirty="0"/>
              <a:t>4</a:t>
            </a:r>
            <a:r>
              <a:rPr kumimoji="1" lang="ja-JP" altLang="en-US" sz="1200" b="1" dirty="0"/>
              <a:t>丁目</a:t>
            </a:r>
            <a:r>
              <a:rPr kumimoji="1" lang="en-US" altLang="ja-JP" sz="1200" b="1" dirty="0"/>
              <a:t>1-1</a:t>
            </a:r>
            <a:endParaRPr kumimoji="1" lang="ja-JP" altLang="en-US" sz="1200" b="1" dirty="0"/>
          </a:p>
        </p:txBody>
      </p:sp>
      <p:sp>
        <p:nvSpPr>
          <p:cNvPr id="44" name="テキスト ボックス 43">
            <a:extLst>
              <a:ext uri="{FF2B5EF4-FFF2-40B4-BE49-F238E27FC236}">
                <a16:creationId xmlns:a16="http://schemas.microsoft.com/office/drawing/2014/main" id="{89CB545B-2BD7-37D3-6FE1-B6D37CD44262}"/>
              </a:ext>
            </a:extLst>
          </p:cNvPr>
          <p:cNvSpPr txBox="1"/>
          <p:nvPr/>
        </p:nvSpPr>
        <p:spPr>
          <a:xfrm>
            <a:off x="699404" y="8084562"/>
            <a:ext cx="5703806" cy="461665"/>
          </a:xfrm>
          <a:prstGeom prst="rect">
            <a:avLst/>
          </a:prstGeom>
          <a:noFill/>
        </p:spPr>
        <p:txBody>
          <a:bodyPr wrap="none" rtlCol="0">
            <a:spAutoFit/>
          </a:bodyPr>
          <a:lstStyle/>
          <a:p>
            <a:r>
              <a:rPr kumimoji="1" lang="ja-JP" altLang="en-US" sz="1200" b="1" dirty="0"/>
              <a:t>問い合わせ先：二宮病院（</a:t>
            </a:r>
            <a:r>
              <a:rPr kumimoji="1" lang="en-US" altLang="ja-JP" sz="1200" b="1" dirty="0"/>
              <a:t>NPO</a:t>
            </a:r>
            <a:r>
              <a:rPr kumimoji="1" lang="ja-JP" altLang="en-US" sz="1200" b="1" dirty="0"/>
              <a:t>法人埼玉乳がんケア・サポートグループ事務局）</a:t>
            </a:r>
            <a:endParaRPr kumimoji="1" lang="en-US" altLang="ja-JP" sz="1200" b="1" dirty="0"/>
          </a:p>
          <a:p>
            <a:r>
              <a:rPr kumimoji="1" lang="ja-JP" altLang="en-US" sz="1200" b="1" dirty="0"/>
              <a:t>　　　　　　　</a:t>
            </a:r>
            <a:r>
              <a:rPr kumimoji="1" lang="en-US" altLang="ja-JP" sz="1200" b="1" dirty="0"/>
              <a:t>saitama.nyugan@gmail.com</a:t>
            </a:r>
            <a:endParaRPr kumimoji="1" lang="ja-JP" altLang="en-US" sz="1200" b="1" dirty="0"/>
          </a:p>
        </p:txBody>
      </p:sp>
      <p:sp>
        <p:nvSpPr>
          <p:cNvPr id="45" name="テキスト ボックス 44">
            <a:extLst>
              <a:ext uri="{FF2B5EF4-FFF2-40B4-BE49-F238E27FC236}">
                <a16:creationId xmlns:a16="http://schemas.microsoft.com/office/drawing/2014/main" id="{A1826F92-A392-1CAD-11E6-7590A87001AE}"/>
              </a:ext>
            </a:extLst>
          </p:cNvPr>
          <p:cNvSpPr txBox="1"/>
          <p:nvPr/>
        </p:nvSpPr>
        <p:spPr>
          <a:xfrm>
            <a:off x="122307" y="8612714"/>
            <a:ext cx="6858000" cy="507831"/>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共催：埼玉乳がんケア・サポートグループ</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後援：埼玉県、越谷市、</a:t>
            </a:r>
            <a:r>
              <a:rPr kumimoji="1" lang="zh-CN" altLang="en-US" sz="900" dirty="0">
                <a:latin typeface="メイリオ" panose="020B0604030504040204" pitchFamily="50" charset="-128"/>
                <a:ea typeface="メイリオ" panose="020B0604030504040204" pitchFamily="50" charset="-128"/>
              </a:rPr>
              <a:t>埼玉県医師会、越谷市医師会、春日部市医師会、草加八潮医師会</a:t>
            </a:r>
            <a:r>
              <a:rPr kumimoji="1" lang="ja-JP" altLang="en-US" sz="900" dirty="0">
                <a:latin typeface="メイリオ" panose="020B0604030504040204" pitchFamily="50" charset="-128"/>
                <a:ea typeface="メイリオ" panose="020B0604030504040204" pitchFamily="50" charset="-128"/>
              </a:rPr>
              <a:t>、</a:t>
            </a:r>
            <a:r>
              <a:rPr kumimoji="1" lang="zh-TW" altLang="en-US" sz="900" dirty="0">
                <a:latin typeface="メイリオ" panose="020B0604030504040204" pitchFamily="50" charset="-128"/>
                <a:ea typeface="メイリオ" panose="020B0604030504040204" pitchFamily="50" charset="-128"/>
              </a:rPr>
              <a:t>埼玉県看護協会、埼玉県薬剤師会、</a:t>
            </a:r>
            <a:endParaRPr kumimoji="1" lang="en-US" altLang="zh-TW" sz="900" dirty="0">
              <a:latin typeface="メイリオ" panose="020B0604030504040204" pitchFamily="50" charset="-128"/>
              <a:ea typeface="メイリオ" panose="020B0604030504040204" pitchFamily="50" charset="-128"/>
            </a:endParaRPr>
          </a:p>
          <a:p>
            <a:r>
              <a:rPr kumimoji="1" lang="zh-TW" altLang="en-US" sz="900" dirty="0">
                <a:latin typeface="メイリオ" panose="020B0604030504040204" pitchFamily="50" charset="-128"/>
                <a:ea typeface="メイリオ" panose="020B0604030504040204" pitchFamily="50" charset="-128"/>
              </a:rPr>
              <a:t>埼玉県病院薬剤師会、埼玉県診療放射線技師会、埼玉県臨床検査技師会</a:t>
            </a:r>
            <a:r>
              <a:rPr kumimoji="1" lang="ja-JP" altLang="en-US" sz="900" dirty="0">
                <a:latin typeface="メイリオ" panose="020B0604030504040204" pitchFamily="50" charset="-128"/>
                <a:ea typeface="メイリオ" panose="020B0604030504040204" pitchFamily="50" charset="-128"/>
              </a:rPr>
              <a:t>、日本対がん協会</a:t>
            </a:r>
          </a:p>
        </p:txBody>
      </p:sp>
      <p:cxnSp>
        <p:nvCxnSpPr>
          <p:cNvPr id="47" name="直線コネクタ 46">
            <a:extLst>
              <a:ext uri="{FF2B5EF4-FFF2-40B4-BE49-F238E27FC236}">
                <a16:creationId xmlns:a16="http://schemas.microsoft.com/office/drawing/2014/main" id="{E672769E-E3FD-45C3-1B52-C6BD0E619276}"/>
              </a:ext>
            </a:extLst>
          </p:cNvPr>
          <p:cNvCxnSpPr>
            <a:cxnSpLocks/>
          </p:cNvCxnSpPr>
          <p:nvPr/>
        </p:nvCxnSpPr>
        <p:spPr>
          <a:xfrm flipV="1">
            <a:off x="1413165" y="1094661"/>
            <a:ext cx="5123154" cy="1"/>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563FC59C-4EE2-6FCC-39B6-88F919F093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056" y="4126446"/>
            <a:ext cx="613911" cy="613911"/>
          </a:xfrm>
          <a:prstGeom prst="rect">
            <a:avLst/>
          </a:prstGeom>
        </p:spPr>
      </p:pic>
    </p:spTree>
    <p:extLst>
      <p:ext uri="{BB962C8B-B14F-4D97-AF65-F5344CB8AC3E}">
        <p14:creationId xmlns:p14="http://schemas.microsoft.com/office/powerpoint/2010/main" val="344963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90A9727-1207-58C6-DA9B-CA066D620CD2}"/>
              </a:ext>
            </a:extLst>
          </p:cNvPr>
          <p:cNvSpPr/>
          <p:nvPr/>
        </p:nvSpPr>
        <p:spPr>
          <a:xfrm>
            <a:off x="0" y="0"/>
            <a:ext cx="6858000" cy="904775"/>
          </a:xfrm>
          <a:prstGeom prst="rect">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1C39C0A-69AE-4FB6-C4B3-1441C1882A67}"/>
              </a:ext>
            </a:extLst>
          </p:cNvPr>
          <p:cNvSpPr txBox="1"/>
          <p:nvPr/>
        </p:nvSpPr>
        <p:spPr>
          <a:xfrm>
            <a:off x="300919" y="146685"/>
            <a:ext cx="1534972" cy="646331"/>
          </a:xfrm>
          <a:prstGeom prst="rect">
            <a:avLst/>
          </a:prstGeom>
          <a:noFill/>
        </p:spPr>
        <p:txBody>
          <a:bodyPr wrap="none" rtlCol="0">
            <a:spAutoFit/>
          </a:bodyPr>
          <a:lstStyle/>
          <a:p>
            <a:r>
              <a:rPr kumimoji="1" lang="ja-JP" altLang="en-US" b="1" dirty="0">
                <a:solidFill>
                  <a:schemeClr val="bg1"/>
                </a:solidFill>
              </a:rPr>
              <a:t>ご参加方法</a:t>
            </a:r>
            <a:endParaRPr kumimoji="1" lang="en-US" altLang="ja-JP" b="1" dirty="0">
              <a:solidFill>
                <a:schemeClr val="bg1"/>
              </a:solidFill>
            </a:endParaRPr>
          </a:p>
          <a:p>
            <a:r>
              <a:rPr kumimoji="1" lang="en-US" altLang="ja-JP" b="1" dirty="0">
                <a:solidFill>
                  <a:schemeClr val="bg1"/>
                </a:solidFill>
              </a:rPr>
              <a:t>How to watch</a:t>
            </a:r>
            <a:endParaRPr kumimoji="1" lang="ja-JP" altLang="en-US" b="1" dirty="0">
              <a:solidFill>
                <a:schemeClr val="bg1"/>
              </a:solidFill>
            </a:endParaRPr>
          </a:p>
        </p:txBody>
      </p:sp>
      <p:sp>
        <p:nvSpPr>
          <p:cNvPr id="3" name="テキスト ボックス 2">
            <a:extLst>
              <a:ext uri="{FF2B5EF4-FFF2-40B4-BE49-F238E27FC236}">
                <a16:creationId xmlns:a16="http://schemas.microsoft.com/office/drawing/2014/main" id="{E902A8F8-1E97-0BCA-DB6B-505685BD5C6E}"/>
              </a:ext>
            </a:extLst>
          </p:cNvPr>
          <p:cNvSpPr txBox="1"/>
          <p:nvPr/>
        </p:nvSpPr>
        <p:spPr>
          <a:xfrm>
            <a:off x="2083612" y="239018"/>
            <a:ext cx="4473469" cy="461665"/>
          </a:xfrm>
          <a:prstGeom prst="rect">
            <a:avLst/>
          </a:prstGeom>
          <a:noFill/>
        </p:spPr>
        <p:txBody>
          <a:bodyPr wrap="none" rtlCol="0">
            <a:spAutoFit/>
          </a:bodyPr>
          <a:lstStyle/>
          <a:p>
            <a:r>
              <a:rPr kumimoji="1" lang="ja-JP" altLang="en-US" sz="1200" b="1" dirty="0"/>
              <a:t>本講演会はハイブリッド開催となっております。</a:t>
            </a:r>
            <a:endParaRPr kumimoji="1" lang="en-US" altLang="ja-JP" sz="1200" b="1" dirty="0"/>
          </a:p>
          <a:p>
            <a:r>
              <a:rPr kumimoji="1" lang="ja-JP" altLang="en-US" sz="1200" b="1" dirty="0"/>
              <a:t>現地への参加だけではなく</a:t>
            </a:r>
            <a:r>
              <a:rPr kumimoji="1" lang="en-US" altLang="ja-JP" sz="1200" b="1" dirty="0"/>
              <a:t>Web</a:t>
            </a:r>
            <a:r>
              <a:rPr kumimoji="1" lang="ja-JP" altLang="en-US" sz="1200" b="1" dirty="0"/>
              <a:t>配信でもご視聴いただけます。</a:t>
            </a:r>
          </a:p>
        </p:txBody>
      </p:sp>
      <p:sp>
        <p:nvSpPr>
          <p:cNvPr id="5" name="テキスト ボックス 4">
            <a:extLst>
              <a:ext uri="{FF2B5EF4-FFF2-40B4-BE49-F238E27FC236}">
                <a16:creationId xmlns:a16="http://schemas.microsoft.com/office/drawing/2014/main" id="{B0FB8CB1-DEBC-C320-B839-897B4263B260}"/>
              </a:ext>
            </a:extLst>
          </p:cNvPr>
          <p:cNvSpPr txBox="1"/>
          <p:nvPr/>
        </p:nvSpPr>
        <p:spPr>
          <a:xfrm>
            <a:off x="300919" y="1035641"/>
            <a:ext cx="2953053" cy="338554"/>
          </a:xfrm>
          <a:prstGeom prst="rect">
            <a:avLst/>
          </a:prstGeom>
          <a:noFill/>
        </p:spPr>
        <p:txBody>
          <a:bodyPr wrap="none" rtlCol="0">
            <a:spAutoFit/>
          </a:bodyPr>
          <a:lstStyle/>
          <a:p>
            <a:r>
              <a:rPr kumimoji="1" lang="ja-JP" altLang="en-US" sz="1600" b="1" dirty="0">
                <a:solidFill>
                  <a:srgbClr val="FF66CC"/>
                </a:solidFill>
              </a:rPr>
              <a:t>■</a:t>
            </a:r>
            <a:r>
              <a:rPr kumimoji="1" lang="en-US" altLang="ja-JP" sz="1600" b="1" dirty="0"/>
              <a:t>01. </a:t>
            </a:r>
            <a:r>
              <a:rPr kumimoji="1" lang="ja-JP" altLang="en-US" sz="1600" b="1" dirty="0"/>
              <a:t>視聴ページへのアクセス</a:t>
            </a:r>
          </a:p>
        </p:txBody>
      </p:sp>
      <p:sp>
        <p:nvSpPr>
          <p:cNvPr id="6" name="テキスト ボックス 5">
            <a:extLst>
              <a:ext uri="{FF2B5EF4-FFF2-40B4-BE49-F238E27FC236}">
                <a16:creationId xmlns:a16="http://schemas.microsoft.com/office/drawing/2014/main" id="{4E308844-7BCC-6A70-A193-AC032DF3A0EB}"/>
              </a:ext>
            </a:extLst>
          </p:cNvPr>
          <p:cNvSpPr txBox="1"/>
          <p:nvPr/>
        </p:nvSpPr>
        <p:spPr>
          <a:xfrm>
            <a:off x="300919" y="1387077"/>
            <a:ext cx="4961615" cy="523220"/>
          </a:xfrm>
          <a:prstGeom prst="rect">
            <a:avLst/>
          </a:prstGeom>
          <a:noFill/>
        </p:spPr>
        <p:txBody>
          <a:bodyPr wrap="none" rtlCol="0">
            <a:spAutoFit/>
          </a:bodyPr>
          <a:lstStyle/>
          <a:p>
            <a:r>
              <a:rPr kumimoji="1" lang="ja-JP" altLang="en-US" sz="1400" dirty="0"/>
              <a:t>ブラウザを起動しアドレスバーに</a:t>
            </a:r>
            <a:r>
              <a:rPr kumimoji="1" lang="en-US" altLang="ja-JP" sz="1400" dirty="0"/>
              <a:t>URL</a:t>
            </a:r>
            <a:r>
              <a:rPr kumimoji="1" lang="ja-JP" altLang="en-US" sz="1400" dirty="0"/>
              <a:t>を入力してください。</a:t>
            </a:r>
            <a:endParaRPr kumimoji="1" lang="en-US" altLang="ja-JP" sz="1400" dirty="0"/>
          </a:p>
          <a:p>
            <a:r>
              <a:rPr kumimoji="1" lang="en-US" altLang="ja-JP" sz="1400" dirty="0"/>
              <a:t>URL</a:t>
            </a:r>
            <a:r>
              <a:rPr kumimoji="1" lang="ja-JP" altLang="en-US" sz="1400" dirty="0"/>
              <a:t>上の二次元コードからもアクセスしていただけます。</a:t>
            </a:r>
          </a:p>
        </p:txBody>
      </p:sp>
      <p:sp>
        <p:nvSpPr>
          <p:cNvPr id="7" name="テキスト ボックス 6">
            <a:extLst>
              <a:ext uri="{FF2B5EF4-FFF2-40B4-BE49-F238E27FC236}">
                <a16:creationId xmlns:a16="http://schemas.microsoft.com/office/drawing/2014/main" id="{BC270B4D-250A-1249-0780-49F9C59F8BD2}"/>
              </a:ext>
            </a:extLst>
          </p:cNvPr>
          <p:cNvSpPr txBox="1"/>
          <p:nvPr/>
        </p:nvSpPr>
        <p:spPr>
          <a:xfrm>
            <a:off x="808522" y="2050987"/>
            <a:ext cx="3339966" cy="369332"/>
          </a:xfrm>
          <a:prstGeom prst="rect">
            <a:avLst/>
          </a:prstGeom>
          <a:noFill/>
          <a:ln w="19050">
            <a:solidFill>
              <a:schemeClr val="tx1"/>
            </a:solidFill>
          </a:ln>
        </p:spPr>
        <p:txBody>
          <a:bodyPr wrap="square" rtlCol="0">
            <a:spAutoFit/>
          </a:bodyPr>
          <a:lstStyle/>
          <a:p>
            <a:r>
              <a:rPr kumimoji="1" lang="en-US" altLang="ja-JP" dirty="0"/>
              <a:t>https://</a:t>
            </a:r>
            <a:endParaRPr kumimoji="1" lang="ja-JP" altLang="en-US" dirty="0"/>
          </a:p>
        </p:txBody>
      </p:sp>
      <p:sp>
        <p:nvSpPr>
          <p:cNvPr id="9" name="正方形/長方形 8">
            <a:extLst>
              <a:ext uri="{FF2B5EF4-FFF2-40B4-BE49-F238E27FC236}">
                <a16:creationId xmlns:a16="http://schemas.microsoft.com/office/drawing/2014/main" id="{D7884191-A58E-9CA0-BDFA-B96F81F9D4BD}"/>
              </a:ext>
            </a:extLst>
          </p:cNvPr>
          <p:cNvSpPr/>
          <p:nvPr/>
        </p:nvSpPr>
        <p:spPr>
          <a:xfrm>
            <a:off x="5157460" y="1026523"/>
            <a:ext cx="1472032" cy="1423300"/>
          </a:xfrm>
          <a:prstGeom prst="rect">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4A8CC94-FF48-ED92-2280-69799269DB2F}"/>
              </a:ext>
            </a:extLst>
          </p:cNvPr>
          <p:cNvSpPr txBox="1"/>
          <p:nvPr/>
        </p:nvSpPr>
        <p:spPr>
          <a:xfrm>
            <a:off x="5262534" y="1517273"/>
            <a:ext cx="1261884" cy="307777"/>
          </a:xfrm>
          <a:prstGeom prst="rect">
            <a:avLst/>
          </a:prstGeom>
          <a:noFill/>
        </p:spPr>
        <p:txBody>
          <a:bodyPr wrap="none" rtlCol="0">
            <a:spAutoFit/>
          </a:bodyPr>
          <a:lstStyle/>
          <a:p>
            <a:r>
              <a:rPr kumimoji="1" lang="ja-JP" altLang="en-US" sz="1400" dirty="0"/>
              <a:t>二次元コード</a:t>
            </a:r>
          </a:p>
        </p:txBody>
      </p:sp>
      <p:sp>
        <p:nvSpPr>
          <p:cNvPr id="10" name="テキスト ボックス 9">
            <a:extLst>
              <a:ext uri="{FF2B5EF4-FFF2-40B4-BE49-F238E27FC236}">
                <a16:creationId xmlns:a16="http://schemas.microsoft.com/office/drawing/2014/main" id="{16A9A1D3-349E-A5C4-1A3C-F45E17D1631D}"/>
              </a:ext>
            </a:extLst>
          </p:cNvPr>
          <p:cNvSpPr txBox="1"/>
          <p:nvPr/>
        </p:nvSpPr>
        <p:spPr>
          <a:xfrm>
            <a:off x="300919" y="2538273"/>
            <a:ext cx="1721946" cy="338554"/>
          </a:xfrm>
          <a:prstGeom prst="rect">
            <a:avLst/>
          </a:prstGeom>
          <a:noFill/>
        </p:spPr>
        <p:txBody>
          <a:bodyPr wrap="none" rtlCol="0">
            <a:spAutoFit/>
          </a:bodyPr>
          <a:lstStyle/>
          <a:p>
            <a:r>
              <a:rPr kumimoji="1" lang="ja-JP" altLang="en-US" sz="1600" b="1" dirty="0">
                <a:solidFill>
                  <a:srgbClr val="FF66CC"/>
                </a:solidFill>
              </a:rPr>
              <a:t>■</a:t>
            </a:r>
            <a:r>
              <a:rPr kumimoji="1" lang="en-US" altLang="ja-JP" sz="1600" b="1" dirty="0"/>
              <a:t>02. </a:t>
            </a:r>
            <a:r>
              <a:rPr kumimoji="1" lang="ja-JP" altLang="en-US" sz="1600" b="1" dirty="0"/>
              <a:t>ご視聴方法</a:t>
            </a:r>
          </a:p>
        </p:txBody>
      </p:sp>
      <p:sp>
        <p:nvSpPr>
          <p:cNvPr id="11" name="テキスト ボックス 10">
            <a:extLst>
              <a:ext uri="{FF2B5EF4-FFF2-40B4-BE49-F238E27FC236}">
                <a16:creationId xmlns:a16="http://schemas.microsoft.com/office/drawing/2014/main" id="{146C34D5-CA9E-8A9A-38CD-FF64CBF0FE08}"/>
              </a:ext>
            </a:extLst>
          </p:cNvPr>
          <p:cNvSpPr txBox="1"/>
          <p:nvPr/>
        </p:nvSpPr>
        <p:spPr>
          <a:xfrm>
            <a:off x="2781726" y="2957579"/>
            <a:ext cx="3876382" cy="646331"/>
          </a:xfrm>
          <a:prstGeom prst="rect">
            <a:avLst/>
          </a:prstGeom>
          <a:noFill/>
        </p:spPr>
        <p:txBody>
          <a:bodyPr wrap="none" rtlCol="0">
            <a:spAutoFit/>
          </a:bodyPr>
          <a:lstStyle/>
          <a:p>
            <a:r>
              <a:rPr kumimoji="1" lang="ja-JP" altLang="en-US" sz="1200" dirty="0"/>
              <a:t>上記</a:t>
            </a:r>
            <a:r>
              <a:rPr kumimoji="1" lang="en-US" altLang="ja-JP" sz="1200" dirty="0"/>
              <a:t>URL/</a:t>
            </a:r>
            <a:r>
              <a:rPr kumimoji="1" lang="ja-JP" altLang="en-US" sz="1200" dirty="0"/>
              <a:t>二次元コードからアクセスしていただくか、</a:t>
            </a:r>
            <a:endParaRPr kumimoji="1" lang="en-US" altLang="ja-JP" sz="1200" dirty="0"/>
          </a:p>
          <a:p>
            <a:r>
              <a:rPr kumimoji="1" lang="en-US" altLang="ja-JP" sz="1200" dirty="0"/>
              <a:t>ZOOM</a:t>
            </a:r>
            <a:r>
              <a:rPr kumimoji="1" lang="ja-JP" altLang="en-US" sz="1200" dirty="0"/>
              <a:t>アプリより下記のミーティング</a:t>
            </a:r>
            <a:r>
              <a:rPr kumimoji="1" lang="en-US" altLang="ja-JP" sz="1200" dirty="0"/>
              <a:t>ID</a:t>
            </a:r>
            <a:r>
              <a:rPr kumimoji="1" lang="ja-JP" altLang="en-US" sz="1200" dirty="0"/>
              <a:t>とパスコード</a:t>
            </a:r>
            <a:endParaRPr kumimoji="1" lang="en-US" altLang="ja-JP" sz="1200" dirty="0"/>
          </a:p>
          <a:p>
            <a:r>
              <a:rPr kumimoji="1" lang="ja-JP" altLang="en-US" sz="1200" dirty="0"/>
              <a:t>を入力し、ご視聴ください。</a:t>
            </a:r>
          </a:p>
        </p:txBody>
      </p:sp>
      <p:grpSp>
        <p:nvGrpSpPr>
          <p:cNvPr id="16" name="グループ化 15">
            <a:extLst>
              <a:ext uri="{FF2B5EF4-FFF2-40B4-BE49-F238E27FC236}">
                <a16:creationId xmlns:a16="http://schemas.microsoft.com/office/drawing/2014/main" id="{642A0571-DD7E-FC78-D664-336FB8A139DF}"/>
              </a:ext>
            </a:extLst>
          </p:cNvPr>
          <p:cNvGrpSpPr/>
          <p:nvPr/>
        </p:nvGrpSpPr>
        <p:grpSpPr>
          <a:xfrm>
            <a:off x="3063181" y="3877854"/>
            <a:ext cx="3313471" cy="928765"/>
            <a:chOff x="2954192" y="4498641"/>
            <a:chExt cx="3313471" cy="928765"/>
          </a:xfrm>
        </p:grpSpPr>
        <p:sp>
          <p:nvSpPr>
            <p:cNvPr id="13" name="四角形: 角を丸くする 12">
              <a:extLst>
                <a:ext uri="{FF2B5EF4-FFF2-40B4-BE49-F238E27FC236}">
                  <a16:creationId xmlns:a16="http://schemas.microsoft.com/office/drawing/2014/main" id="{032BDAF6-8C8C-0A8F-C5EF-D00E846D0FC5}"/>
                </a:ext>
              </a:extLst>
            </p:cNvPr>
            <p:cNvSpPr/>
            <p:nvPr/>
          </p:nvSpPr>
          <p:spPr>
            <a:xfrm>
              <a:off x="2954192" y="4498641"/>
              <a:ext cx="3313471" cy="928765"/>
            </a:xfrm>
            <a:prstGeom prst="roundRect">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0107053-46F2-7126-B224-9271910079DD}"/>
                </a:ext>
              </a:extLst>
            </p:cNvPr>
            <p:cNvSpPr txBox="1"/>
            <p:nvPr/>
          </p:nvSpPr>
          <p:spPr>
            <a:xfrm>
              <a:off x="2954192" y="4556572"/>
              <a:ext cx="3313471" cy="795089"/>
            </a:xfrm>
            <a:prstGeom prst="rect">
              <a:avLst/>
            </a:prstGeom>
            <a:noFill/>
          </p:spPr>
          <p:txBody>
            <a:bodyPr wrap="square" rtlCol="0">
              <a:spAutoFit/>
            </a:bodyPr>
            <a:lstStyle/>
            <a:p>
              <a:pPr>
                <a:lnSpc>
                  <a:spcPct val="150000"/>
                </a:lnSpc>
              </a:pPr>
              <a:r>
                <a:rPr kumimoji="1" lang="ja-JP" altLang="en-US" sz="1600" b="1" dirty="0"/>
                <a:t>ミーティング</a:t>
              </a:r>
              <a:r>
                <a:rPr kumimoji="1" lang="en-US" altLang="ja-JP" sz="1600" b="1" dirty="0"/>
                <a:t>ID</a:t>
              </a:r>
              <a:r>
                <a:rPr kumimoji="1" lang="ja-JP" altLang="en-US" sz="1600" b="1" dirty="0"/>
                <a:t>：</a:t>
              </a:r>
              <a:endParaRPr kumimoji="1" lang="en-US" altLang="ja-JP" sz="1600" b="1" dirty="0"/>
            </a:p>
            <a:p>
              <a:pPr>
                <a:lnSpc>
                  <a:spcPct val="150000"/>
                </a:lnSpc>
              </a:pPr>
              <a:r>
                <a:rPr kumimoji="1" lang="ja-JP" altLang="en-US" sz="1600" b="1" dirty="0"/>
                <a:t>パスコード：</a:t>
              </a:r>
              <a:r>
                <a:rPr kumimoji="1" lang="en-US" altLang="ja-JP" sz="1600" b="1" dirty="0"/>
                <a:t> </a:t>
              </a:r>
              <a:endParaRPr kumimoji="1" lang="ja-JP" altLang="en-US" sz="1600" b="1" dirty="0"/>
            </a:p>
          </p:txBody>
        </p:sp>
      </p:grpSp>
      <p:pic>
        <p:nvPicPr>
          <p:cNvPr id="15" name="図 14">
            <a:extLst>
              <a:ext uri="{FF2B5EF4-FFF2-40B4-BE49-F238E27FC236}">
                <a16:creationId xmlns:a16="http://schemas.microsoft.com/office/drawing/2014/main" id="{46656ED6-ABE1-FE8F-5655-630BFB175752}"/>
              </a:ext>
            </a:extLst>
          </p:cNvPr>
          <p:cNvPicPr>
            <a:picLocks noChangeAspect="1"/>
          </p:cNvPicPr>
          <p:nvPr/>
        </p:nvPicPr>
        <p:blipFill>
          <a:blip r:embed="rId3"/>
          <a:stretch>
            <a:fillRect/>
          </a:stretch>
        </p:blipFill>
        <p:spPr>
          <a:xfrm>
            <a:off x="496653" y="2931471"/>
            <a:ext cx="2262828" cy="2175316"/>
          </a:xfrm>
          <a:prstGeom prst="rect">
            <a:avLst/>
          </a:prstGeom>
        </p:spPr>
      </p:pic>
      <p:sp>
        <p:nvSpPr>
          <p:cNvPr id="17" name="テキスト ボックス 16">
            <a:extLst>
              <a:ext uri="{FF2B5EF4-FFF2-40B4-BE49-F238E27FC236}">
                <a16:creationId xmlns:a16="http://schemas.microsoft.com/office/drawing/2014/main" id="{7B3A03C4-BB40-06B9-DE87-7274EA73D45B}"/>
              </a:ext>
            </a:extLst>
          </p:cNvPr>
          <p:cNvSpPr txBox="1"/>
          <p:nvPr/>
        </p:nvSpPr>
        <p:spPr>
          <a:xfrm>
            <a:off x="446689" y="5164718"/>
            <a:ext cx="3531736" cy="230832"/>
          </a:xfrm>
          <a:prstGeom prst="rect">
            <a:avLst/>
          </a:prstGeom>
          <a:noFill/>
        </p:spPr>
        <p:txBody>
          <a:bodyPr wrap="none" rtlCol="0">
            <a:spAutoFit/>
          </a:bodyPr>
          <a:lstStyle/>
          <a:p>
            <a:r>
              <a:rPr kumimoji="1" lang="en-US" altLang="ja-JP" sz="900" dirty="0"/>
              <a:t>※</a:t>
            </a:r>
            <a:r>
              <a:rPr kumimoji="1" lang="ja-JP" altLang="en-US" sz="900" dirty="0"/>
              <a:t>実際のページと異なる場合がございますのでご了承ください。</a:t>
            </a:r>
          </a:p>
        </p:txBody>
      </p:sp>
      <p:sp>
        <p:nvSpPr>
          <p:cNvPr id="18" name="テキスト ボックス 17">
            <a:extLst>
              <a:ext uri="{FF2B5EF4-FFF2-40B4-BE49-F238E27FC236}">
                <a16:creationId xmlns:a16="http://schemas.microsoft.com/office/drawing/2014/main" id="{1A01EAE2-5716-8139-4EEE-6961B9F342F6}"/>
              </a:ext>
            </a:extLst>
          </p:cNvPr>
          <p:cNvSpPr txBox="1"/>
          <p:nvPr/>
        </p:nvSpPr>
        <p:spPr>
          <a:xfrm>
            <a:off x="300919" y="5566656"/>
            <a:ext cx="2747868" cy="338554"/>
          </a:xfrm>
          <a:prstGeom prst="rect">
            <a:avLst/>
          </a:prstGeom>
          <a:noFill/>
        </p:spPr>
        <p:txBody>
          <a:bodyPr wrap="none" rtlCol="0">
            <a:spAutoFit/>
          </a:bodyPr>
          <a:lstStyle/>
          <a:p>
            <a:r>
              <a:rPr kumimoji="1" lang="ja-JP" altLang="en-US" sz="1600" b="1" dirty="0">
                <a:solidFill>
                  <a:srgbClr val="FF66CC"/>
                </a:solidFill>
              </a:rPr>
              <a:t>■</a:t>
            </a:r>
            <a:r>
              <a:rPr kumimoji="1" lang="en-US" altLang="ja-JP" sz="1600" b="1" dirty="0"/>
              <a:t>03. </a:t>
            </a:r>
            <a:r>
              <a:rPr kumimoji="1" lang="ja-JP" altLang="en-US" sz="1600" b="1" dirty="0"/>
              <a:t>現地会場へのアクセス</a:t>
            </a:r>
          </a:p>
        </p:txBody>
      </p:sp>
      <p:sp>
        <p:nvSpPr>
          <p:cNvPr id="19" name="テキスト ボックス 18">
            <a:extLst>
              <a:ext uri="{FF2B5EF4-FFF2-40B4-BE49-F238E27FC236}">
                <a16:creationId xmlns:a16="http://schemas.microsoft.com/office/drawing/2014/main" id="{76CBE532-2457-D7CF-E33D-8C9E489A37E4}"/>
              </a:ext>
            </a:extLst>
          </p:cNvPr>
          <p:cNvSpPr txBox="1"/>
          <p:nvPr/>
        </p:nvSpPr>
        <p:spPr>
          <a:xfrm>
            <a:off x="3213701" y="10195505"/>
            <a:ext cx="997980" cy="646331"/>
          </a:xfrm>
          <a:prstGeom prst="rect">
            <a:avLst/>
          </a:prstGeom>
          <a:noFill/>
        </p:spPr>
        <p:txBody>
          <a:bodyPr wrap="square" rtlCol="0">
            <a:spAutoFit/>
          </a:bodyPr>
          <a:lstStyle/>
          <a:p>
            <a:r>
              <a:rPr kumimoji="1" lang="ja-JP" altLang="en-US" sz="1200" dirty="0"/>
              <a:t>越谷市中央市民会館 劇場</a:t>
            </a:r>
          </a:p>
        </p:txBody>
      </p:sp>
      <p:pic>
        <p:nvPicPr>
          <p:cNvPr id="1026" name="Picture 2">
            <a:extLst>
              <a:ext uri="{FF2B5EF4-FFF2-40B4-BE49-F238E27FC236}">
                <a16:creationId xmlns:a16="http://schemas.microsoft.com/office/drawing/2014/main" id="{28F02B86-2317-8AB1-CD89-F77996C7BC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7658" y="5540909"/>
            <a:ext cx="2747868" cy="2062084"/>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7FFC322C-AFD8-7F87-F9BA-CFBB5F4134EE}"/>
              </a:ext>
            </a:extLst>
          </p:cNvPr>
          <p:cNvSpPr txBox="1"/>
          <p:nvPr/>
        </p:nvSpPr>
        <p:spPr>
          <a:xfrm>
            <a:off x="795363" y="5985962"/>
            <a:ext cx="2081055" cy="307777"/>
          </a:xfrm>
          <a:prstGeom prst="rect">
            <a:avLst/>
          </a:prstGeom>
          <a:noFill/>
        </p:spPr>
        <p:txBody>
          <a:bodyPr wrap="square" rtlCol="0">
            <a:spAutoFit/>
          </a:bodyPr>
          <a:lstStyle/>
          <a:p>
            <a:r>
              <a:rPr kumimoji="1" lang="ja-JP" altLang="en-US" sz="1400"/>
              <a:t>越谷駅東口より徒歩</a:t>
            </a:r>
            <a:r>
              <a:rPr kumimoji="1" lang="en-US" altLang="ja-JP" sz="1400"/>
              <a:t>7</a:t>
            </a:r>
            <a:r>
              <a:rPr kumimoji="1" lang="ja-JP" altLang="en-US" sz="1400"/>
              <a:t>分</a:t>
            </a:r>
            <a:endParaRPr kumimoji="1" lang="ja-JP" altLang="en-US" sz="1400" dirty="0"/>
          </a:p>
        </p:txBody>
      </p:sp>
      <p:sp>
        <p:nvSpPr>
          <p:cNvPr id="21" name="テキスト ボックス 20">
            <a:extLst>
              <a:ext uri="{FF2B5EF4-FFF2-40B4-BE49-F238E27FC236}">
                <a16:creationId xmlns:a16="http://schemas.microsoft.com/office/drawing/2014/main" id="{8F272B53-4299-A21A-A438-EC6A6899C3DC}"/>
              </a:ext>
            </a:extLst>
          </p:cNvPr>
          <p:cNvSpPr txBox="1"/>
          <p:nvPr/>
        </p:nvSpPr>
        <p:spPr>
          <a:xfrm>
            <a:off x="389774" y="7756923"/>
            <a:ext cx="6078452" cy="1169551"/>
          </a:xfrm>
          <a:prstGeom prst="rect">
            <a:avLst/>
          </a:prstGeom>
          <a:noFill/>
          <a:ln w="19050">
            <a:solidFill>
              <a:srgbClr val="FF33CC"/>
            </a:solidFill>
          </a:ln>
        </p:spPr>
        <p:txBody>
          <a:bodyPr wrap="square" rtlCol="0">
            <a:spAutoFit/>
          </a:bodyPr>
          <a:lstStyle/>
          <a:p>
            <a:r>
              <a:rPr kumimoji="1" lang="ja-JP" altLang="en-US" sz="1000" b="1" dirty="0"/>
              <a:t>・現地会場およびオンライン参加いずれも事前の参加登録は必要ありません。</a:t>
            </a:r>
            <a:endParaRPr kumimoji="1" lang="en-US" altLang="ja-JP" sz="1000" b="1" dirty="0"/>
          </a:p>
          <a:p>
            <a:r>
              <a:rPr kumimoji="1" lang="ja-JP" altLang="en-US" sz="1000" b="1" dirty="0"/>
              <a:t>・参加および視聴は無料ですが、視聴にかかる通信料はお客様のご負担となります。</a:t>
            </a:r>
            <a:endParaRPr kumimoji="1" lang="en-US" altLang="ja-JP" sz="1000" b="1" dirty="0"/>
          </a:p>
          <a:p>
            <a:r>
              <a:rPr kumimoji="1" lang="ja-JP" altLang="en-US" sz="1000" b="1" dirty="0"/>
              <a:t>・現地やオンラインで投影される情報（文字、写真、図、イラストなど）は権利者の許可なく</a:t>
            </a:r>
            <a:endParaRPr kumimoji="1" lang="en-US" altLang="ja-JP" sz="1000" b="1" dirty="0"/>
          </a:p>
          <a:p>
            <a:r>
              <a:rPr kumimoji="1" lang="ja-JP" altLang="en-US" sz="1000" b="1" dirty="0"/>
              <a:t>　撮影（スクリーンショット含む）録画、録音、公衆送信等の二次利用を禁止させていただきます。</a:t>
            </a:r>
            <a:endParaRPr kumimoji="1" lang="en-US" altLang="ja-JP" sz="1000" b="1" dirty="0"/>
          </a:p>
          <a:p>
            <a:r>
              <a:rPr kumimoji="1" lang="ja-JP" altLang="en-US" sz="1000" b="1" dirty="0"/>
              <a:t>・当セミナーは</a:t>
            </a:r>
            <a:r>
              <a:rPr kumimoji="1" lang="en-US" altLang="ja-JP" sz="1000" b="1" dirty="0"/>
              <a:t>NPO</a:t>
            </a:r>
            <a:r>
              <a:rPr kumimoji="1" lang="ja-JP" altLang="en-US" sz="1000" b="1" dirty="0"/>
              <a:t>法人埼玉乳がんケア・サポートグループと株式会社サンプラネットとの共催です。</a:t>
            </a:r>
            <a:endParaRPr kumimoji="1" lang="en-US" altLang="ja-JP" sz="1000" b="1" dirty="0"/>
          </a:p>
          <a:p>
            <a:endParaRPr kumimoji="1" lang="en-US" altLang="ja-JP" sz="1000" b="1" dirty="0"/>
          </a:p>
          <a:p>
            <a:pPr algn="ctr"/>
            <a:r>
              <a:rPr kumimoji="1" lang="ja-JP" altLang="en-US" sz="1000" b="1" dirty="0"/>
              <a:t>共催：</a:t>
            </a:r>
            <a:r>
              <a:rPr kumimoji="1" lang="en-US" altLang="ja-JP" sz="1000" b="1" dirty="0"/>
              <a:t>NPO</a:t>
            </a:r>
            <a:r>
              <a:rPr kumimoji="1" lang="ja-JP" altLang="en-US" sz="1000" b="1" dirty="0"/>
              <a:t>法人埼玉乳がんケア・サポートグループ</a:t>
            </a:r>
            <a:r>
              <a:rPr kumimoji="1" lang="en-US" altLang="ja-JP" sz="1000" b="1" dirty="0"/>
              <a:t> / </a:t>
            </a:r>
            <a:r>
              <a:rPr kumimoji="1" lang="ja-JP" altLang="en-US" sz="1000" b="1" dirty="0"/>
              <a:t>株式会社サンプラネット</a:t>
            </a:r>
            <a:endParaRPr kumimoji="1" lang="en-US" altLang="ja-JP" sz="1000" b="1" dirty="0"/>
          </a:p>
        </p:txBody>
      </p:sp>
    </p:spTree>
    <p:extLst>
      <p:ext uri="{BB962C8B-B14F-4D97-AF65-F5344CB8AC3E}">
        <p14:creationId xmlns:p14="http://schemas.microsoft.com/office/powerpoint/2010/main" val="5477710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2013 - 2022 Theme</Template>
  <TotalTime>145</TotalTime>
  <Words>625</Words>
  <Application>Microsoft Office PowerPoint</Application>
  <PresentationFormat>画面に合わせる (4:3)</PresentationFormat>
  <Paragraphs>70</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AR P浪漫明朝体U</vt:lpstr>
      <vt:lpstr>メイリオ</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Jun Ninomiya</dc:creator>
  <cp:lastModifiedBy>Jun Ninomiya</cp:lastModifiedBy>
  <cp:revision>8</cp:revision>
  <dcterms:created xsi:type="dcterms:W3CDTF">2025-05-02T13:40:26Z</dcterms:created>
  <dcterms:modified xsi:type="dcterms:W3CDTF">2025-05-25T22:35:19Z</dcterms:modified>
</cp:coreProperties>
</file>